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9.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114"/>
  </p:notesMasterIdLst>
  <p:handoutMasterIdLst>
    <p:handoutMasterId r:id="rId115"/>
  </p:handoutMasterIdLst>
  <p:sldIdLst>
    <p:sldId id="256" r:id="rId7"/>
    <p:sldId id="304" r:id="rId8"/>
    <p:sldId id="417" r:id="rId9"/>
    <p:sldId id="306" r:id="rId10"/>
    <p:sldId id="418" r:id="rId11"/>
    <p:sldId id="367" r:id="rId12"/>
    <p:sldId id="427" r:id="rId13"/>
    <p:sldId id="368" r:id="rId14"/>
    <p:sldId id="369" r:id="rId15"/>
    <p:sldId id="370" r:id="rId16"/>
    <p:sldId id="371" r:id="rId17"/>
    <p:sldId id="372" r:id="rId18"/>
    <p:sldId id="375" r:id="rId19"/>
    <p:sldId id="376" r:id="rId20"/>
    <p:sldId id="377" r:id="rId21"/>
    <p:sldId id="381" r:id="rId22"/>
    <p:sldId id="382" r:id="rId23"/>
    <p:sldId id="383" r:id="rId24"/>
    <p:sldId id="387" r:id="rId25"/>
    <p:sldId id="388" r:id="rId26"/>
    <p:sldId id="389" r:id="rId27"/>
    <p:sldId id="390" r:id="rId28"/>
    <p:sldId id="391" r:id="rId29"/>
    <p:sldId id="392" r:id="rId30"/>
    <p:sldId id="393" r:id="rId31"/>
    <p:sldId id="394" r:id="rId32"/>
    <p:sldId id="395" r:id="rId33"/>
    <p:sldId id="428" r:id="rId34"/>
    <p:sldId id="429" r:id="rId35"/>
    <p:sldId id="430" r:id="rId36"/>
    <p:sldId id="431" r:id="rId37"/>
    <p:sldId id="432" r:id="rId38"/>
    <p:sldId id="433" r:id="rId39"/>
    <p:sldId id="434" r:id="rId40"/>
    <p:sldId id="396" r:id="rId41"/>
    <p:sldId id="397" r:id="rId42"/>
    <p:sldId id="398" r:id="rId43"/>
    <p:sldId id="399" r:id="rId44"/>
    <p:sldId id="400" r:id="rId45"/>
    <p:sldId id="401" r:id="rId46"/>
    <p:sldId id="402" r:id="rId47"/>
    <p:sldId id="302" r:id="rId48"/>
    <p:sldId id="422" r:id="rId49"/>
    <p:sldId id="423" r:id="rId50"/>
    <p:sldId id="424" r:id="rId51"/>
    <p:sldId id="425" r:id="rId52"/>
    <p:sldId id="426" r:id="rId53"/>
    <p:sldId id="403" r:id="rId54"/>
    <p:sldId id="404" r:id="rId55"/>
    <p:sldId id="405" r:id="rId56"/>
    <p:sldId id="421" r:id="rId57"/>
    <p:sldId id="406" r:id="rId58"/>
    <p:sldId id="407" r:id="rId59"/>
    <p:sldId id="408" r:id="rId60"/>
    <p:sldId id="409" r:id="rId61"/>
    <p:sldId id="410" r:id="rId62"/>
    <p:sldId id="411" r:id="rId63"/>
    <p:sldId id="412" r:id="rId64"/>
    <p:sldId id="413" r:id="rId65"/>
    <p:sldId id="414" r:id="rId66"/>
    <p:sldId id="415" r:id="rId67"/>
    <p:sldId id="416" r:id="rId68"/>
    <p:sldId id="257" r:id="rId69"/>
    <p:sldId id="258" r:id="rId70"/>
    <p:sldId id="259" r:id="rId71"/>
    <p:sldId id="260" r:id="rId72"/>
    <p:sldId id="261" r:id="rId73"/>
    <p:sldId id="262" r:id="rId74"/>
    <p:sldId id="263" r:id="rId75"/>
    <p:sldId id="264" r:id="rId76"/>
    <p:sldId id="265" r:id="rId77"/>
    <p:sldId id="266" r:id="rId78"/>
    <p:sldId id="267" r:id="rId79"/>
    <p:sldId id="268" r:id="rId80"/>
    <p:sldId id="269" r:id="rId81"/>
    <p:sldId id="270" r:id="rId82"/>
    <p:sldId id="271" r:id="rId83"/>
    <p:sldId id="272" r:id="rId84"/>
    <p:sldId id="273" r:id="rId85"/>
    <p:sldId id="274" r:id="rId86"/>
    <p:sldId id="275" r:id="rId87"/>
    <p:sldId id="276" r:id="rId88"/>
    <p:sldId id="277" r:id="rId89"/>
    <p:sldId id="278" r:id="rId90"/>
    <p:sldId id="279" r:id="rId91"/>
    <p:sldId id="280" r:id="rId92"/>
    <p:sldId id="281" r:id="rId93"/>
    <p:sldId id="282" r:id="rId94"/>
    <p:sldId id="283" r:id="rId95"/>
    <p:sldId id="284" r:id="rId96"/>
    <p:sldId id="285" r:id="rId97"/>
    <p:sldId id="286" r:id="rId98"/>
    <p:sldId id="287" r:id="rId99"/>
    <p:sldId id="288" r:id="rId100"/>
    <p:sldId id="289" r:id="rId101"/>
    <p:sldId id="290" r:id="rId102"/>
    <p:sldId id="291" r:id="rId103"/>
    <p:sldId id="292" r:id="rId104"/>
    <p:sldId id="293" r:id="rId105"/>
    <p:sldId id="294" r:id="rId106"/>
    <p:sldId id="295" r:id="rId107"/>
    <p:sldId id="296" r:id="rId108"/>
    <p:sldId id="297" r:id="rId109"/>
    <p:sldId id="298" r:id="rId110"/>
    <p:sldId id="299" r:id="rId111"/>
    <p:sldId id="300" r:id="rId112"/>
    <p:sldId id="301" r:id="rId11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45" d="100"/>
          <a:sy n="45" d="100"/>
        </p:scale>
        <p:origin x="-1728"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printerSettings" Target="printerSettings/printerSettings1.bin"/><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t>Note:</a:t>
            </a:r>
            <a:r>
              <a:rPr lang="en-US" sz="900" baseline="0" dirty="0" smtClean="0"/>
              <a:t> </a:t>
            </a:r>
            <a:r>
              <a:rPr lang="en-US" sz="900" dirty="0" smtClean="0"/>
              <a:t>Removing '</a:t>
            </a:r>
            <a:r>
              <a:rPr lang="en-US" sz="900" dirty="0" smtClean="0">
                <a:sym typeface="Courier" charset="0"/>
              </a:rPr>
              <a:t>security::</a:t>
            </a:r>
            <a:r>
              <a:rPr lang="en-US" sz="900" dirty="0" smtClean="0"/>
              <a:t>delete-validation' recipe from run list.  Could also do 'knife cookbook delete security' for a laugh</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1561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80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validation certificate is deleted.</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Aside from some directory creation and the init script itself, the chef-client service is started!</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(output trimmed for brevity)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82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Its using our full-stack installation path automatically, and the -d says "runs as a daemon in the background"</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We log to /var/log/chef/client.log (configurable). The -i is the interval, a number of seconds (30 minutes here) (configurable) and the last bit is splay (mitigating the thundering herd problem)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Note: embdded dir path -- talk about Omnibus installer if not mentioned already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4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84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30mins is config'd in the attributes file</a:t>
            </a:r>
          </a:p>
          <a:p>
            <a:r>
              <a:rPr lang="en-US" sz="1600">
                <a:latin typeface="Lucida Grande" charset="0"/>
                <a:cs typeface="Lucida Grande" charset="0"/>
                <a:sym typeface="Lucida Grande" charset="0"/>
              </a:rPr>
              <a:t>default['chef_client']['interval']    = '1800'</a:t>
            </a:r>
          </a:p>
          <a:p>
            <a:r>
              <a:rPr lang="en-US" sz="1600">
                <a:latin typeface="Lucida Grande" charset="0"/>
                <a:cs typeface="Lucida Grande" charset="0"/>
                <a:sym typeface="Lucida Grande" charset="0"/>
              </a:rPr>
              <a:t>Get nerdy about convergence!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chef-client daemon can be signaled with USR1 to wake it up</a:t>
            </a:r>
          </a:p>
          <a:p>
            <a:endParaRPr lang="en-US" sz="160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smtClean="0"/>
              <a:t>http://</a:t>
            </a:r>
            <a:r>
              <a:rPr lang="en-US" dirty="0" err="1" smtClean="0"/>
              <a:t>supermarket.chef.io</a:t>
            </a:r>
            <a:endParaRPr lang="en-US" dirty="0" smtClean="0"/>
          </a:p>
          <a:p>
            <a:pPr marL="228600" indent="-228600">
              <a:buAutoNum type="arabicParenR"/>
            </a:pPr>
            <a:r>
              <a:rPr lang="en-US" dirty="0" smtClean="0"/>
              <a:t>When you want</a:t>
            </a:r>
            <a:r>
              <a:rPr lang="en-US" baseline="0" dirty="0" smtClean="0"/>
              <a:t> to override settings in a community cookbook</a:t>
            </a:r>
          </a:p>
          <a:p>
            <a:pPr marL="228600" indent="-228600">
              <a:buAutoNum type="arabicParen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0797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7280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Almost every org has this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9748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to students:  Don</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t run ahead of this step and remove these out of your node definition.  We will make use of those attributes again shortly.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3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Windows users cannot use *, they must pass in the full file name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61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There's a lot to this recipe. We're not going to cover it in detail, you can read it on your own.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6.png"/><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8.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54.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55.xml.rels><?xml version="1.0" encoding="UTF-8" standalone="yes"?>
<Relationships xmlns="http://schemas.openxmlformats.org/package/2006/relationships"><Relationship Id="rId1" Type="http://schemas.openxmlformats.org/officeDocument/2006/relationships/themeOverride" Target="../theme/themeOverride18.xml"/><Relationship Id="rId2" Type="http://schemas.openxmlformats.org/officeDocument/2006/relationships/slideMaster" Target="../slideMasters/slideMaster2.xml"/><Relationship Id="rId3" Type="http://schemas.openxmlformats.org/officeDocument/2006/relationships/image" Target="../media/image12.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smtClean="0"/>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Workstation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chemeClr val="tx2"/>
          </a:solidFill>
          <a:ln>
            <a:solidFill>
              <a:schemeClr val="tx1"/>
            </a:solidFill>
            <a:prstDash val="dash"/>
          </a:ln>
        </p:spPr>
        <p:txBody>
          <a:bodyPr wrap="square" lIns="121917" tIns="60958" rIns="121917" bIns="60958" anchor="t" anchorCtr="0"/>
          <a:lstStyle>
            <a:lvl1pPr marL="0" indent="0">
              <a:buNone/>
              <a:defRPr sz="2700" baseline="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Workstation Command</a:t>
            </a:r>
            <a:endParaRPr lang="en-US" dirty="0"/>
          </a:p>
        </p:txBody>
      </p:sp>
      <p:sp>
        <p:nvSpPr>
          <p:cNvPr id="3" name="Content Placeholder 2"/>
          <p:cNvSpPr>
            <a:spLocks noGrp="1"/>
          </p:cNvSpPr>
          <p:nvPr>
            <p:ph sz="quarter" idx="12" hasCustomPrompt="1"/>
          </p:nvPr>
        </p:nvSpPr>
        <p:spPr>
          <a:xfrm>
            <a:off x="625231" y="1515936"/>
            <a:ext cx="14921183" cy="1064381"/>
          </a:xfrm>
          <a:solidFill>
            <a:srgbClr val="000000"/>
          </a:solidFill>
        </p:spPr>
        <p:txBody>
          <a:bodyPr wrap="none" lIns="121917" tIns="0" rIns="121917" bIns="0" anchor="ctr" anchorCtr="0">
            <a:normAutofit/>
          </a:bodyPr>
          <a:lstStyle>
            <a:lvl1pPr marL="0" indent="0">
              <a:buNone/>
              <a:defRPr sz="4800" b="0" baseline="0">
                <a:solidFill>
                  <a:srgbClr val="FFFFFF"/>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lvl="0"/>
            <a:r>
              <a:rPr lang="en-US" dirty="0" smtClean="0"/>
              <a:t>$ Command</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31" y="1197748"/>
            <a:ext cx="14922555" cy="319883"/>
          </a:xfrm>
          <a:prstGeom prst="rect">
            <a:avLst/>
          </a:prstGeom>
        </p:spPr>
      </p:pic>
      <p:pic>
        <p:nvPicPr>
          <p:cNvPr id="13" name="Picture 1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15727" y="1253662"/>
            <a:ext cx="1172339" cy="227940"/>
          </a:xfrm>
          <a:prstGeom prst="rect">
            <a:avLst/>
          </a:prstGeom>
        </p:spPr>
      </p:pic>
      <p:pic>
        <p:nvPicPr>
          <p:cNvPr id="14" name="Picture 1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09124" y="1245205"/>
            <a:ext cx="879253" cy="227939"/>
          </a:xfrm>
          <a:prstGeom prst="rect">
            <a:avLst/>
          </a:prstGeom>
        </p:spPr>
      </p:pic>
    </p:spTree>
    <p:extLst>
      <p:ext uri="{BB962C8B-B14F-4D97-AF65-F5344CB8AC3E}">
        <p14:creationId xmlns:p14="http://schemas.microsoft.com/office/powerpoint/2010/main" val="1376787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8953441"/>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a:t>
            </a:r>
            <a:endParaRPr lang="en-US" dirty="0"/>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200177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2312804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609599" y="1506253"/>
            <a:ext cx="14935200" cy="6906227"/>
          </a:xfrm>
          <a:ln>
            <a:solidFill>
              <a:schemeClr val="bg2">
                <a:lumMod val="50000"/>
              </a:schemeClr>
            </a:solidFill>
            <a:prstDash val="solid"/>
          </a:ln>
        </p:spPr>
        <p:txBody>
          <a:bodyPr wrap="none"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900">
                <a:latin typeface="Courier"/>
                <a:cs typeface="Courier"/>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dirty="0" smtClean="0"/>
              <a:t>Modify File</a:t>
            </a:r>
            <a:endParaRPr lang="en-US" dirty="0"/>
          </a:p>
        </p:txBody>
      </p:sp>
      <p:sp>
        <p:nvSpPr>
          <p:cNvPr id="3" name="TextBox 2"/>
          <p:cNvSpPr txBox="1"/>
          <p:nvPr/>
        </p:nvSpPr>
        <p:spPr>
          <a:xfrm>
            <a:off x="6625167" y="8466667"/>
            <a:ext cx="2549776"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4" name="Picture 13"/>
          <p:cNvPicPr>
            <a:picLocks noChangeAspect="1"/>
          </p:cNvPicPr>
          <p:nvPr/>
        </p:nvPicPr>
        <p:blipFill>
          <a:blip r:embed="rId4"/>
          <a:stretch>
            <a:fillRect/>
          </a:stretch>
        </p:blipFill>
        <p:spPr>
          <a:xfrm>
            <a:off x="600487" y="1207155"/>
            <a:ext cx="14965543" cy="326757"/>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57949" y="1253662"/>
            <a:ext cx="1172339" cy="227940"/>
          </a:xfrm>
          <a:prstGeom prst="rect">
            <a:avLst/>
          </a:prstGeom>
        </p:spPr>
      </p:pic>
      <p:sp>
        <p:nvSpPr>
          <p:cNvPr id="4" name="TextBox 3"/>
          <p:cNvSpPr txBox="1"/>
          <p:nvPr/>
        </p:nvSpPr>
        <p:spPr>
          <a:xfrm>
            <a:off x="7746899"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8" name="Picture 1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00899" y="1206502"/>
            <a:ext cx="86935" cy="306916"/>
          </a:xfrm>
          <a:prstGeom prst="rect">
            <a:avLst/>
          </a:prstGeom>
        </p:spPr>
      </p:pic>
      <p:sp>
        <p:nvSpPr>
          <p:cNvPr id="20" name="Text Placeholder 3"/>
          <p:cNvSpPr>
            <a:spLocks noGrp="1"/>
          </p:cNvSpPr>
          <p:nvPr>
            <p:ph type="body" sz="quarter" idx="12" hasCustomPrompt="1"/>
          </p:nvPr>
        </p:nvSpPr>
        <p:spPr>
          <a:xfrm>
            <a:off x="8487834" y="1217083"/>
            <a:ext cx="7037917" cy="285751"/>
          </a:xfrm>
          <a:noFill/>
        </p:spPr>
        <p:txBody>
          <a:bodyPr wrap="none" lIns="0" tIns="0" rIns="0" bIns="0" rtlCol="0" anchor="ctr" anchorCtr="0">
            <a:normAutofit/>
          </a:bodyPr>
          <a:lstStyle>
            <a:lvl1pPr marL="309026" indent="-309026">
              <a:buNone/>
              <a:defRPr lang="en-US" sz="1900" dirty="0">
                <a:latin typeface="Lucida Grande"/>
                <a:cs typeface="Lucida Grande"/>
              </a:defRPr>
            </a:lvl1pPr>
          </a:lstStyle>
          <a:p>
            <a:pPr marL="0" marR="0" lvl="0" indent="0" fontAlgn="auto">
              <a:spcBef>
                <a:spcPts val="0"/>
              </a:spcBef>
              <a:spcAft>
                <a:spcPts val="0"/>
              </a:spcAft>
              <a:buClrTx/>
              <a:buSzTx/>
              <a:tabLst/>
            </a:pPr>
            <a:r>
              <a:rPr lang="en-US" dirty="0" smtClean="0"/>
              <a:t>/path/to/file</a:t>
            </a:r>
            <a:endParaRPr lang="en-US" dirty="0"/>
          </a:p>
        </p:txBody>
      </p:sp>
      <p:pic>
        <p:nvPicPr>
          <p:cNvPr id="21" name="Picture 20"/>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415939" y="1221574"/>
            <a:ext cx="86935" cy="306916"/>
          </a:xfrm>
          <a:prstGeom prst="rect">
            <a:avLst/>
          </a:prstGeom>
        </p:spPr>
      </p:pic>
      <p:sp>
        <p:nvSpPr>
          <p:cNvPr id="16" name="TextBox 15"/>
          <p:cNvSpPr txBox="1"/>
          <p:nvPr userDrawn="1"/>
        </p:nvSpPr>
        <p:spPr>
          <a:xfrm>
            <a:off x="6625167" y="8466667"/>
            <a:ext cx="2549776"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spTree>
    <p:extLst>
      <p:ext uri="{BB962C8B-B14F-4D97-AF65-F5344CB8AC3E}">
        <p14:creationId xmlns:p14="http://schemas.microsoft.com/office/powerpoint/2010/main" val="2480425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smtClean="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Workstation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chemeClr val="tx2"/>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Workstation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31" y="1197748"/>
            <a:ext cx="14922555" cy="319883"/>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515727" y="1253662"/>
            <a:ext cx="1172339" cy="227940"/>
          </a:xfrm>
          <a:prstGeom prst="rect">
            <a:avLst/>
          </a:prstGeom>
        </p:spPr>
      </p:pic>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09124" y="1245205"/>
            <a:ext cx="879253" cy="227939"/>
          </a:xfrm>
          <a:prstGeom prst="rect">
            <a:avLst/>
          </a:prstGeom>
        </p:spPr>
      </p:pic>
    </p:spTree>
    <p:extLst>
      <p:ext uri="{BB962C8B-B14F-4D97-AF65-F5344CB8AC3E}">
        <p14:creationId xmlns:p14="http://schemas.microsoft.com/office/powerpoint/2010/main" val="178180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Modify File with Bullets Below">
    <p:spTree>
      <p:nvGrpSpPr>
        <p:cNvPr id="1" name=""/>
        <p:cNvGrpSpPr/>
        <p:nvPr/>
      </p:nvGrpSpPr>
      <p:grpSpPr>
        <a:xfrm>
          <a:off x="0" y="0"/>
          <a:ext cx="0" cy="0"/>
          <a:chOff x="0" y="0"/>
          <a:chExt cx="0" cy="0"/>
        </a:xfrm>
      </p:grpSpPr>
      <p:sp>
        <p:nvSpPr>
          <p:cNvPr id="14" name="Content Placeholder 3"/>
          <p:cNvSpPr>
            <a:spLocks noGrp="1"/>
          </p:cNvSpPr>
          <p:nvPr>
            <p:ph sz="quarter" idx="10" hasCustomPrompt="1"/>
          </p:nvPr>
        </p:nvSpPr>
        <p:spPr>
          <a:xfrm>
            <a:off x="609599" y="1520733"/>
            <a:ext cx="14935200" cy="3855939"/>
          </a:xfrm>
          <a:ln>
            <a:solidFill>
              <a:schemeClr val="bg2">
                <a:lumMod val="65000"/>
              </a:schemeClr>
            </a:solidFill>
            <a:prstDash val="solid"/>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100">
                <a:latin typeface="Courier"/>
                <a:cs typeface="Courier"/>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p:txBody>
      </p:sp>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609600" y="5620512"/>
            <a:ext cx="14935200" cy="2926080"/>
          </a:xfrm>
        </p:spPr>
        <p:txBody>
          <a:bodyPr>
            <a:normAutofit/>
          </a:bodyPr>
          <a:lstStyle>
            <a:lvl1pPr>
              <a:defRPr sz="4800"/>
            </a:lvl1pPr>
            <a:lvl2pPr>
              <a:defRPr sz="4300"/>
            </a:lvl2pPr>
            <a:lvl3pPr>
              <a:defRPr sz="37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7" name="Picture 6"/>
          <p:cNvPicPr>
            <a:picLocks noChangeAspect="1"/>
          </p:cNvPicPr>
          <p:nvPr/>
        </p:nvPicPr>
        <p:blipFill>
          <a:blip r:embed="rId3"/>
          <a:stretch>
            <a:fillRect/>
          </a:stretch>
        </p:blipFill>
        <p:spPr>
          <a:xfrm>
            <a:off x="600487" y="1207155"/>
            <a:ext cx="14965543" cy="326757"/>
          </a:xfrm>
          <a:prstGeom prst="rect">
            <a:avLst/>
          </a:prstGeom>
        </p:spPr>
      </p:pic>
      <p:pic>
        <p:nvPicPr>
          <p:cNvPr id="19" name="Picture 1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657949" y="1253662"/>
            <a:ext cx="1172339" cy="262980"/>
          </a:xfrm>
          <a:prstGeom prst="rect">
            <a:avLst/>
          </a:prstGeom>
        </p:spPr>
      </p:pic>
      <p:sp>
        <p:nvSpPr>
          <p:cNvPr id="9" name="Text Placeholder 4"/>
          <p:cNvSpPr>
            <a:spLocks noGrp="1"/>
          </p:cNvSpPr>
          <p:nvPr>
            <p:ph type="body" sz="quarter" idx="13" hasCustomPrompt="1"/>
          </p:nvPr>
        </p:nvSpPr>
        <p:spPr>
          <a:xfrm>
            <a:off x="8485632" y="1217279"/>
            <a:ext cx="7053019" cy="240744"/>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7" name="TextBox 16"/>
          <p:cNvSpPr txBox="1"/>
          <p:nvPr/>
        </p:nvSpPr>
        <p:spPr>
          <a:xfrm>
            <a:off x="7746899" y="1184299"/>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400899" y="1206502"/>
            <a:ext cx="86935" cy="306916"/>
          </a:xfrm>
          <a:prstGeom prst="rect">
            <a:avLst/>
          </a:prstGeom>
        </p:spPr>
      </p:pic>
      <p:sp>
        <p:nvSpPr>
          <p:cNvPr id="13" name="TextBox 12"/>
          <p:cNvSpPr txBox="1"/>
          <p:nvPr userDrawn="1"/>
        </p:nvSpPr>
        <p:spPr>
          <a:xfrm>
            <a:off x="6625167" y="8461248"/>
            <a:ext cx="2549776" cy="492443"/>
          </a:xfrm>
          <a:prstGeom prst="rect">
            <a:avLst/>
          </a:prstGeom>
          <a:noFill/>
        </p:spPr>
        <p:txBody>
          <a:bodyPr wrap="none" lIns="0" tIns="0" rIns="0" bIns="0" rtlCol="0">
            <a:spAutoFit/>
          </a:bodyPr>
          <a:lstStyle/>
          <a:p>
            <a:r>
              <a:rPr lang="en-US" sz="3200" b="1" i="0" dirty="0" smtClean="0">
                <a:solidFill>
                  <a:schemeClr val="accent3">
                    <a:lumMod val="50000"/>
                  </a:schemeClr>
                </a:solidFill>
                <a:latin typeface="Courier"/>
                <a:cs typeface="Courier"/>
              </a:rPr>
              <a:t>SAVE FILE!</a:t>
            </a:r>
          </a:p>
        </p:txBody>
      </p:sp>
    </p:spTree>
    <p:extLst>
      <p:ext uri="{BB962C8B-B14F-4D97-AF65-F5344CB8AC3E}">
        <p14:creationId xmlns:p14="http://schemas.microsoft.com/office/powerpoint/2010/main" val="3009812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r>
              <a:rPr lang="en-US" smtClean="0"/>
              <a:t>©2015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r>
              <a:rPr lang="en-US" smtClean="0"/>
              <a:t>©2015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3.xml"/><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theme" Target="../theme/theme2.xml"/><Relationship Id="rId26" Type="http://schemas.openxmlformats.org/officeDocument/2006/relationships/image" Target="../media/image1.png"/><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3" r:id="rId24"/>
    <p:sldLayoutId id="2147483814" r:id="rId25"/>
    <p:sldLayoutId id="2147483815" r:id="rId26"/>
    <p:sldLayoutId id="2147483816" r:id="rId27"/>
    <p:sldLayoutId id="2147483818" r:id="rId28"/>
    <p:sldLayoutId id="2147483819" r:id="rId29"/>
    <p:sldLayoutId id="2147483820" r:id="rId30"/>
    <p:sldLayoutId id="2147483821" r:id="rId31"/>
    <p:sldLayoutId id="2147483822" r:id="rId32"/>
    <p:sldLayoutId id="2147483823" r:id="rId33"/>
    <p:sldLayoutId id="2147483849"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9.xml"/><Relationship Id="rId2" Type="http://schemas.openxmlformats.org/officeDocument/2006/relationships/slideLayout" Target="../slideLayouts/slideLayout57.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xml"/><Relationship Id="rId3" Type="http://schemas.openxmlformats.org/officeDocument/2006/relationships/hyperlink" Target="https://supermarket.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hyperlink" Target="https://supermarket.chef.io"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6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74.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8.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6" Type="http://schemas.openxmlformats.org/officeDocument/2006/relationships/hyperlink" Target="http://cookbooks.opscode.com/api/v1/cookbooks/chef-client_syslog" TargetMode="External"/><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9.xml.rels><?xml version="1.0" encoding="UTF-8" standalone="yes"?>
<Relationships xmlns="http://schemas.openxmlformats.org/package/2006/relationships"><Relationship Id="rId3" Type="http://schemas.openxmlformats.org/officeDocument/2006/relationships/hyperlink" Target="http://cookbooks.opscode.com/api/v1/cookbooks/chef-client/versions/3_0_6" TargetMode="External"/><Relationship Id="rId4" Type="http://schemas.openxmlformats.org/officeDocument/2006/relationships/hyperlink" Target="http://cookbooks.opscode.com/api/v1/cookbooks/chef-client/versions/3_0_4" TargetMode="External"/><Relationship Id="rId1" Type="http://schemas.openxmlformats.org/officeDocument/2006/relationships/slideLayout" Target="../slideLayouts/slideLayout26.xml"/><Relationship Id="rId2" Type="http://schemas.openxmlformats.org/officeDocument/2006/relationships/hyperlink" Target="http://cookbooks.opscode.com/api/v1/cookbooks/chef-client/versions/3_1_0"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a:t>
            </a:r>
            <a:r>
              <a:rPr lang="en-US" dirty="0" smtClean="0"/>
              <a:t>cookbook &amp; wrapper </a:t>
            </a:r>
            <a:r>
              <a:rPr lang="en-US" dirty="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4" name="TextBox 3"/>
          <p:cNvSpPr txBox="1"/>
          <p:nvPr/>
        </p:nvSpPr>
        <p:spPr bwMode="white">
          <a:xfrm>
            <a:off x="9313333" y="5164666"/>
            <a:ext cx="6509114" cy="1538883"/>
          </a:xfrm>
          <a:prstGeom prst="rect">
            <a:avLst/>
          </a:prstGeom>
        </p:spPr>
        <p:txBody>
          <a:bodyPr vert="horz" wrap="square" lIns="91440" tIns="91440" rIns="91440" bIns="91440" rtlCol="0">
            <a:spAutoFit/>
          </a:bodyPr>
          <a:lstStyle/>
          <a:p>
            <a:r>
              <a:rPr lang="en-US" sz="4400" dirty="0" smtClean="0">
                <a:solidFill>
                  <a:srgbClr val="FF0000"/>
                </a:solidFill>
              </a:rPr>
              <a:t>&lt;&lt;WIP Need to fix the </a:t>
            </a:r>
            <a:r>
              <a:rPr lang="en-US" sz="4400" dirty="0" err="1" smtClean="0">
                <a:solidFill>
                  <a:srgbClr val="FF0000"/>
                </a:solidFill>
              </a:rPr>
              <a:t>templae</a:t>
            </a:r>
            <a:r>
              <a:rPr lang="en-US" sz="4400" dirty="0" smtClean="0">
                <a:solidFill>
                  <a:srgbClr val="FF0000"/>
                </a:solidFill>
              </a:rPr>
              <a:t> on these slides</a:t>
            </a:r>
            <a:endParaRPr lang="en-US" sz="4400" dirty="0" smtClean="0">
              <a:solidFill>
                <a:srgbClr val="FF0000"/>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5" name="Rectangle 3"/>
          <p:cNvSpPr>
            <a:spLocks noGrp="1" noChangeArrowheads="1"/>
          </p:cNvSpPr>
          <p:nvPr>
            <p:ph sz="quarter" idx="11"/>
          </p:nvPr>
        </p:nvSpPr>
        <p:spPr/>
        <p:txBody>
          <a:bodyPr/>
          <a:lstStyle/>
          <a:p>
            <a:r>
              <a:rPr lang="en-US" dirty="0"/>
              <a:t>Downloading chef-client from the cookbooks site at version </a:t>
            </a:r>
            <a:r>
              <a:rPr lang="en-US" dirty="0" smtClean="0"/>
              <a:t>4.3.0 </a:t>
            </a:r>
            <a:r>
              <a:rPr lang="en-US" dirty="0"/>
              <a:t>to /Users</a:t>
            </a:r>
            <a:r>
              <a:rPr lang="en-US" dirty="0" smtClean="0"/>
              <a:t>/.../</a:t>
            </a:r>
            <a:r>
              <a:rPr lang="en-US" dirty="0"/>
              <a:t>chef-repo/chef-client-</a:t>
            </a:r>
            <a:r>
              <a:rPr lang="en-US" dirty="0" smtClean="0"/>
              <a:t>4.3.0.</a:t>
            </a:r>
            <a:r>
              <a:rPr lang="en-US" dirty="0"/>
              <a:t>tar.gz</a:t>
            </a:r>
          </a:p>
          <a:p>
            <a:r>
              <a:rPr lang="en-US" dirty="0"/>
              <a:t>Cookbook saved: /Users</a:t>
            </a:r>
            <a:r>
              <a:rPr lang="en-US" dirty="0" smtClean="0"/>
              <a:t>/.../</a:t>
            </a:r>
            <a:r>
              <a:rPr lang="en-US" dirty="0"/>
              <a:t>chef-repo/chef-client-</a:t>
            </a:r>
            <a:r>
              <a:rPr lang="en-US" dirty="0" smtClean="0"/>
              <a:t>4.3.0.</a:t>
            </a:r>
            <a:r>
              <a:rPr lang="en-US" dirty="0"/>
              <a:t>tar.gz</a:t>
            </a:r>
          </a:p>
        </p:txBody>
      </p:sp>
      <p:sp>
        <p:nvSpPr>
          <p:cNvPr id="1042434" name="Rectangle 2"/>
          <p:cNvSpPr>
            <a:spLocks noGrp="1" noChangeArrowheads="1"/>
          </p:cNvSpPr>
          <p:nvPr>
            <p:ph type="title"/>
          </p:nvPr>
        </p:nvSpPr>
        <p:spPr/>
        <p:txBody>
          <a:bodyPr/>
          <a:lstStyle/>
          <a:p>
            <a:r>
              <a:rPr lang="en-US" smtClean="0"/>
              <a:t>Download the chef-client cookbook</a:t>
            </a:r>
            <a:endParaRPr lang="en-US" dirty="0"/>
          </a:p>
        </p:txBody>
      </p:sp>
      <p:sp>
        <p:nvSpPr>
          <p:cNvPr id="2" name="Content Placeholder 1"/>
          <p:cNvSpPr>
            <a:spLocks noGrp="1"/>
          </p:cNvSpPr>
          <p:nvPr>
            <p:ph sz="quarter" idx="12"/>
          </p:nvPr>
        </p:nvSpPr>
        <p:spPr/>
        <p:txBody>
          <a:bodyPr>
            <a:normAutofit/>
          </a:bodyPr>
          <a:lstStyle/>
          <a:p>
            <a:r>
              <a:rPr lang="en-US" sz="3700" dirty="0">
                <a:sym typeface="Courier" charset="0"/>
              </a:rPr>
              <a:t>$ knife cookbook site download chef-client 4.3.0</a:t>
            </a:r>
            <a:endParaRPr lang="en-US" sz="3700" dirty="0">
              <a:sym typeface="Courier" charset="0"/>
            </a:endParaRPr>
          </a:p>
        </p:txBody>
      </p:sp>
    </p:spTree>
    <p:extLst>
      <p:ext uri="{BB962C8B-B14F-4D97-AF65-F5344CB8AC3E}">
        <p14:creationId xmlns:p14="http://schemas.microsoft.com/office/powerpoint/2010/main" val="2824889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100</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101</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102</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103</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104</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105</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106</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sz="quarter" idx="11"/>
          </p:nvPr>
        </p:nvSpPr>
        <p:spPr/>
        <p:txBody>
          <a:bodyPr>
            <a:normAutofit fontScale="40000" lnSpcReduction="20000"/>
          </a:bodyPr>
          <a:lstStyle/>
          <a:p>
            <a:r>
              <a:rPr lang="en-US" dirty="0" smtClean="0">
                <a:sym typeface="Menlo Regular" charset="0"/>
              </a:rPr>
              <a:t>x chef-client/</a:t>
            </a:r>
          </a:p>
          <a:p>
            <a:r>
              <a:rPr lang="en-US" dirty="0" smtClean="0">
                <a:sym typeface="Menlo Regular" charset="0"/>
              </a:rPr>
              <a:t>x chef-client/attributes/</a:t>
            </a:r>
          </a:p>
          <a:p>
            <a:r>
              <a:rPr lang="en-US" dirty="0" smtClean="0">
                <a:sym typeface="Menlo Regular" charset="0"/>
              </a:rPr>
              <a:t>x chef-client/</a:t>
            </a:r>
            <a:r>
              <a:rPr lang="en-US" dirty="0" err="1" smtClean="0">
                <a:sym typeface="Menlo Regular" charset="0"/>
              </a:rPr>
              <a:t>CHANGELOG.md</a:t>
            </a:r>
            <a:endParaRPr lang="en-US" dirty="0" smtClean="0">
              <a:sym typeface="Menlo Regular" charset="0"/>
            </a:endParaRPr>
          </a:p>
          <a:p>
            <a:r>
              <a:rPr lang="en-US" dirty="0" smtClean="0">
                <a:sym typeface="Menlo Regular" charset="0"/>
              </a:rPr>
              <a:t>x chef-client/CONTRIBUTING</a:t>
            </a:r>
          </a:p>
          <a:p>
            <a:r>
              <a:rPr lang="en-US" dirty="0" smtClean="0">
                <a:sym typeface="Menlo Regular" charset="0"/>
              </a:rPr>
              <a:t>x chef-client/LICENSE</a:t>
            </a:r>
          </a:p>
          <a:p>
            <a:r>
              <a:rPr lang="en-US" dirty="0" smtClean="0">
                <a:sym typeface="Menlo Regular" charset="0"/>
              </a:rPr>
              <a:t>x chef-client/</a:t>
            </a:r>
            <a:r>
              <a:rPr lang="en-US" dirty="0" err="1" smtClean="0">
                <a:sym typeface="Menlo Regular" charset="0"/>
              </a:rPr>
              <a:t>metadata.json</a:t>
            </a:r>
            <a:endParaRPr lang="en-US" dirty="0" smtClean="0">
              <a:sym typeface="Menlo Regular" charset="0"/>
            </a:endParaRPr>
          </a:p>
          <a:p>
            <a:r>
              <a:rPr lang="en-US" dirty="0" smtClean="0">
                <a:sym typeface="Menlo Regular" charset="0"/>
              </a:rPr>
              <a:t>x chef-client/</a:t>
            </a:r>
            <a:r>
              <a:rPr lang="en-US" dirty="0" err="1" smtClean="0">
                <a:sym typeface="Menlo Regular" charset="0"/>
              </a:rPr>
              <a:t>metadata.rb</a:t>
            </a:r>
            <a:endParaRPr lang="en-US" dirty="0" smtClean="0">
              <a:sym typeface="Menlo Regular" charset="0"/>
            </a:endParaRPr>
          </a:p>
          <a:p>
            <a:r>
              <a:rPr lang="en-US" dirty="0" smtClean="0">
                <a:sym typeface="Menlo Regular" charset="0"/>
              </a:rPr>
              <a:t>x chef-client/</a:t>
            </a:r>
            <a:r>
              <a:rPr lang="en-US" dirty="0" err="1" smtClean="0">
                <a:sym typeface="Menlo Regular" charset="0"/>
              </a:rPr>
              <a:t>README.md</a:t>
            </a:r>
            <a:endParaRPr lang="en-US" dirty="0" smtClean="0">
              <a:sym typeface="Menlo Regular" charset="0"/>
            </a:endParaRPr>
          </a:p>
          <a:p>
            <a:r>
              <a:rPr lang="en-US" dirty="0" smtClean="0">
                <a:sym typeface="Menlo Regular" charset="0"/>
              </a:rPr>
              <a:t>x chef-client/recipes/</a:t>
            </a:r>
          </a:p>
          <a:p>
            <a:r>
              <a:rPr lang="en-US" dirty="0" smtClean="0">
                <a:sym typeface="Menlo Regular" charset="0"/>
              </a:rPr>
              <a:t>x chef-client/templates/</a:t>
            </a:r>
          </a:p>
          <a:p>
            <a:r>
              <a:rPr lang="en-US" dirty="0" smtClean="0">
                <a:sym typeface="Menlo Regular" charset="0"/>
              </a:rPr>
              <a:t>x chef-client/templates/arch/</a:t>
            </a:r>
          </a:p>
          <a:p>
            <a:r>
              <a:rPr lang="en-US" dirty="0" smtClean="0">
                <a:sym typeface="Menlo Regular" charset="0"/>
              </a:rPr>
              <a:t>x chef-client/templates/default/</a:t>
            </a:r>
          </a:p>
          <a:p>
            <a:r>
              <a:rPr lang="en-US" dirty="0" smtClean="0">
                <a:sym typeface="Menlo Regular" charset="0"/>
              </a:rPr>
              <a:t>x chef-client/templates/windows/</a:t>
            </a:r>
          </a:p>
          <a:p>
            <a:r>
              <a:rPr lang="en-US" dirty="0" smtClean="0">
                <a:sym typeface="Menlo Regular" charset="0"/>
              </a:rPr>
              <a:t>x chef-client/templates/default/</a:t>
            </a:r>
            <a:r>
              <a:rPr lang="en-US" dirty="0" err="1" smtClean="0">
                <a:sym typeface="Menlo Regular" charset="0"/>
              </a:rPr>
              <a:t>debian</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redhat</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solaris</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conf.d</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rc.d</a:t>
            </a:r>
            <a:r>
              <a:rPr lang="en-US" dirty="0" smtClean="0">
                <a:sym typeface="Menlo Regular" charset="0"/>
              </a:rPr>
              <a:t>/</a:t>
            </a:r>
          </a:p>
          <a:p>
            <a:r>
              <a:rPr lang="en-US" dirty="0" smtClean="0">
                <a:sym typeface="Menlo Regular" charset="0"/>
              </a:rPr>
              <a:t>x chef-client/recipes/</a:t>
            </a:r>
            <a:r>
              <a:rPr lang="en-US" dirty="0" err="1" smtClean="0">
                <a:sym typeface="Menlo Regular" charset="0"/>
              </a:rPr>
              <a:t>config.rb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cron.rb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default.rb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delete_validation.rb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service.rb</a:t>
            </a:r>
            <a:endParaRPr lang="en-US" dirty="0" smtClean="0">
              <a:sym typeface="Menlo Regular" charset="0"/>
            </a:endParaRPr>
          </a:p>
          <a:p>
            <a:r>
              <a:rPr lang="en-US" dirty="0" smtClean="0">
                <a:sym typeface="Menlo Regular" charset="0"/>
              </a:rPr>
              <a:t>x chef-client/attributes/</a:t>
            </a:r>
            <a:r>
              <a:rPr lang="en-US" dirty="0" err="1" smtClean="0">
                <a:sym typeface="Menlo Regular" charset="0"/>
              </a:rPr>
              <a:t>default.rb</a:t>
            </a:r>
            <a:endParaRPr lang="en-US" dirty="0">
              <a:sym typeface="Menlo Regular" charset="0"/>
            </a:endParaRPr>
          </a:p>
        </p:txBody>
      </p:sp>
      <p:sp>
        <p:nvSpPr>
          <p:cNvPr id="2" name="Title 1"/>
          <p:cNvSpPr>
            <a:spLocks noGrp="1"/>
          </p:cNvSpPr>
          <p:nvPr>
            <p:ph type="title"/>
          </p:nvPr>
        </p:nvSpPr>
        <p:spPr/>
        <p:txBody>
          <a:bodyPr/>
          <a:lstStyle/>
          <a:p>
            <a:r>
              <a:rPr lang="en-US" dirty="0" smtClean="0">
                <a:sym typeface="Arial Bold" charset="0"/>
              </a:rPr>
              <a:t>Extract chef-client cookbook </a:t>
            </a:r>
            <a:r>
              <a:rPr lang="en-US" dirty="0" err="1" smtClean="0">
                <a:sym typeface="Arial Bold" charset="0"/>
              </a:rPr>
              <a:t>tarball</a:t>
            </a:r>
            <a:endParaRPr lang="en-US" dirty="0"/>
          </a:p>
        </p:txBody>
      </p:sp>
      <p:sp>
        <p:nvSpPr>
          <p:cNvPr id="3" name="Content Placeholder 2"/>
          <p:cNvSpPr>
            <a:spLocks noGrp="1"/>
          </p:cNvSpPr>
          <p:nvPr>
            <p:ph sz="quarter" idx="12"/>
          </p:nvPr>
        </p:nvSpPr>
        <p:spPr/>
        <p:txBody>
          <a:bodyPr>
            <a:normAutofit/>
          </a:bodyPr>
          <a:lstStyle/>
          <a:p>
            <a:r>
              <a:rPr lang="en-US" sz="4300" dirty="0">
                <a:sym typeface="Courier" charset="0"/>
              </a:rPr>
              <a:t>$ tar -</a:t>
            </a:r>
            <a:r>
              <a:rPr lang="en-US" sz="4300" dirty="0" err="1">
                <a:sym typeface="Courier" charset="0"/>
              </a:rPr>
              <a:t>zxvf</a:t>
            </a:r>
            <a:r>
              <a:rPr lang="en-US" sz="4300" dirty="0">
                <a:sym typeface="Courier" charset="0"/>
              </a:rPr>
              <a:t> chef-client*.</a:t>
            </a:r>
            <a:r>
              <a:rPr lang="en-US" sz="4300" dirty="0" err="1">
                <a:sym typeface="Courier" charset="0"/>
              </a:rPr>
              <a:t>tar.gz</a:t>
            </a:r>
            <a:r>
              <a:rPr lang="en-US" sz="4300" dirty="0">
                <a:sym typeface="Courier" charset="0"/>
              </a:rPr>
              <a:t> -C cookbooks/</a:t>
            </a:r>
          </a:p>
        </p:txBody>
      </p:sp>
    </p:spTree>
    <p:extLst>
      <p:ext uri="{BB962C8B-B14F-4D97-AF65-F5344CB8AC3E}">
        <p14:creationId xmlns:p14="http://schemas.microsoft.com/office/powerpoint/2010/main" val="2159582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title"/>
          </p:nvPr>
        </p:nvSpPr>
        <p:spPr>
          <a:ln/>
        </p:spPr>
        <p:txBody>
          <a:bodyPr>
            <a:normAutofit fontScale="90000"/>
          </a:bodyPr>
          <a:lstStyle/>
          <a:p>
            <a:r>
              <a:rPr lang="en-US" sz="6700" dirty="0"/>
              <a:t>Examining the chef-client cookbook</a:t>
            </a:r>
          </a:p>
        </p:txBody>
      </p:sp>
      <p:sp>
        <p:nvSpPr>
          <p:cNvPr id="1052674" name="Rectangle 2"/>
          <p:cNvSpPr>
            <a:spLocks noGrp="1" noChangeArrowheads="1"/>
          </p:cNvSpPr>
          <p:nvPr>
            <p:ph idx="1"/>
          </p:nvPr>
        </p:nvSpPr>
        <p:spPr>
          <a:ln/>
        </p:spPr>
        <p:txBody>
          <a:bodyPr/>
          <a:lstStyle/>
          <a:p>
            <a:r>
              <a:rPr lang="en-US" dirty="0"/>
              <a:t>We're going to use </a:t>
            </a:r>
            <a:r>
              <a:rPr lang="en-US" dirty="0" smtClean="0"/>
              <a:t>one recipe </a:t>
            </a:r>
            <a:r>
              <a:rPr lang="en-US" dirty="0"/>
              <a:t>on </a:t>
            </a:r>
            <a:r>
              <a:rPr lang="en-US" dirty="0" smtClean="0"/>
              <a:t>our node </a:t>
            </a:r>
            <a:r>
              <a:rPr lang="en-US" dirty="0"/>
              <a:t>from the chef-client cookbook.</a:t>
            </a:r>
          </a:p>
          <a:p>
            <a:pPr lvl="1"/>
            <a:r>
              <a:rPr lang="en-US" dirty="0" smtClean="0">
                <a:solidFill>
                  <a:srgbClr val="000090"/>
                </a:solidFill>
                <a:latin typeface="Courier"/>
                <a:cs typeface="Courier"/>
              </a:rPr>
              <a:t>chef</a:t>
            </a:r>
            <a:r>
              <a:rPr lang="en-US" dirty="0">
                <a:solidFill>
                  <a:srgbClr val="000090"/>
                </a:solidFill>
                <a:latin typeface="Courier"/>
                <a:cs typeface="Courier"/>
              </a:rPr>
              <a:t>-</a:t>
            </a:r>
            <a:r>
              <a:rPr lang="en-US" dirty="0" smtClean="0">
                <a:solidFill>
                  <a:srgbClr val="000090"/>
                </a:solidFill>
                <a:latin typeface="Courier"/>
                <a:cs typeface="Courier"/>
              </a:rPr>
              <a:t>client::service </a:t>
            </a:r>
            <a:r>
              <a:rPr lang="en-US" dirty="0" smtClean="0">
                <a:latin typeface="Courier"/>
                <a:cs typeface="Courier"/>
              </a:rPr>
              <a:t/>
            </a:r>
            <a:br>
              <a:rPr lang="en-US" dirty="0" smtClean="0">
                <a:latin typeface="Courier"/>
                <a:cs typeface="Courier"/>
              </a:rPr>
            </a:br>
            <a:r>
              <a:rPr lang="en-US" dirty="0" smtClean="0"/>
              <a:t>(</a:t>
            </a:r>
            <a:r>
              <a:rPr lang="en-US" dirty="0"/>
              <a:t>via </a:t>
            </a:r>
            <a:r>
              <a:rPr lang="en-US" dirty="0">
                <a:solidFill>
                  <a:srgbClr val="000090"/>
                </a:solidFill>
                <a:latin typeface="Courier"/>
                <a:cs typeface="Courier"/>
              </a:rPr>
              <a:t>chef-</a:t>
            </a:r>
            <a:r>
              <a:rPr lang="en-US" dirty="0" smtClean="0">
                <a:solidFill>
                  <a:srgbClr val="000090"/>
                </a:solidFill>
                <a:latin typeface="Courier"/>
                <a:cs typeface="Courier"/>
              </a:rPr>
              <a:t>client::default</a:t>
            </a:r>
            <a:r>
              <a:rPr lang="en-US"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pPr marL="0" lvl="4"/>
            <a:r>
              <a:rPr lang="en-US" dirty="0">
                <a:solidFill>
                  <a:srgbClr val="005A7C"/>
                </a:solidFill>
                <a:latin typeface="Courier" charset="0"/>
                <a:ea typeface="ＭＳ Ｐゴシック" charset="0"/>
                <a:cs typeface="Courier" charset="0"/>
                <a:sym typeface="Courier" charset="0"/>
              </a:rPr>
              <a:t>#</a:t>
            </a:r>
          </a:p>
          <a:p>
            <a:pPr marL="0" lvl="4"/>
            <a:r>
              <a:rPr lang="en-US"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dirty="0">
                <a:solidFill>
                  <a:srgbClr val="005A7C"/>
                </a:solidFill>
                <a:latin typeface="Courier" charset="0"/>
                <a:ea typeface="ＭＳ Ｐゴシック" charset="0"/>
                <a:cs typeface="Courier" charset="0"/>
                <a:sym typeface="Courier" charset="0"/>
              </a:rPr>
              <a:t># limitations under the License.</a:t>
            </a:r>
          </a:p>
          <a:p>
            <a:pPr marL="0" lvl="4"/>
            <a:r>
              <a:rPr lang="en-US" dirty="0">
                <a:solidFill>
                  <a:srgbClr val="005A7C"/>
                </a:solidFill>
                <a:latin typeface="Courier" charset="0"/>
                <a:ea typeface="ＭＳ Ｐゴシック" charset="0"/>
                <a:cs typeface="Courier" charset="0"/>
                <a:sym typeface="Courier" charset="0"/>
              </a:rPr>
              <a:t>#</a:t>
            </a:r>
          </a:p>
          <a:p>
            <a:pPr marL="0" lvl="4"/>
            <a:endParaRPr lang="en-US" dirty="0">
              <a:solidFill>
                <a:srgbClr val="005A7C"/>
              </a:solidFill>
              <a:latin typeface="Courier" charset="0"/>
              <a:ea typeface="ＭＳ Ｐゴシック" charset="0"/>
              <a:cs typeface="Courier" charset="0"/>
              <a:sym typeface="Courier" charset="0"/>
            </a:endParaRPr>
          </a:p>
          <a:p>
            <a:pPr marL="0" lvl="4"/>
            <a:r>
              <a:rPr lang="en-US" dirty="0" err="1">
                <a:latin typeface="Courier" charset="0"/>
                <a:ea typeface="ＭＳ Ｐゴシック" charset="0"/>
                <a:cs typeface="Courier" charset="0"/>
                <a:sym typeface="Courier" charset="0"/>
              </a:rPr>
              <a:t>include_recipe</a:t>
            </a:r>
            <a:r>
              <a:rPr lang="en-US" dirty="0">
                <a:solidFill>
                  <a:srgbClr val="005A7C"/>
                </a:solidFill>
                <a:latin typeface="Courier" charset="0"/>
                <a:ea typeface="ＭＳ Ｐゴシック" charset="0"/>
                <a:cs typeface="Courier" charset="0"/>
                <a:sym typeface="Courier" charset="0"/>
              </a:rPr>
              <a:t> </a:t>
            </a:r>
            <a:r>
              <a:rPr lang="en-US" dirty="0">
                <a:solidFill>
                  <a:srgbClr val="A40800"/>
                </a:solidFill>
                <a:latin typeface="Courier" charset="0"/>
                <a:ea typeface="ＭＳ Ｐゴシック" charset="0"/>
                <a:cs typeface="Courier" charset="0"/>
                <a:sym typeface="Courier" charset="0"/>
              </a:rPr>
              <a:t>"chef-client::service"</a:t>
            </a:r>
          </a:p>
          <a:p>
            <a:endParaRPr lang="en-US" sz="2700" dirty="0"/>
          </a:p>
        </p:txBody>
      </p:sp>
      <p:sp>
        <p:nvSpPr>
          <p:cNvPr id="1058821" name="Rectangle 5"/>
          <p:cNvSpPr>
            <a:spLocks noGrp="1" noChangeArrowheads="1"/>
          </p:cNvSpPr>
          <p:nvPr>
            <p:ph type="title"/>
          </p:nvPr>
        </p:nvSpPr>
        <p:spPr>
          <a:ln/>
        </p:spPr>
        <p:txBody>
          <a:bodyPr/>
          <a:lstStyle/>
          <a:p>
            <a:r>
              <a:rPr lang="en-US" sz="5300" dirty="0"/>
              <a:t>View </a:t>
            </a:r>
            <a:r>
              <a:rPr lang="en-US" sz="5300" dirty="0"/>
              <a:t>the chef-client::default recipe</a:t>
            </a:r>
          </a:p>
        </p:txBody>
      </p:sp>
      <p:sp>
        <p:nvSpPr>
          <p:cNvPr id="3" name="Text Placeholder 2"/>
          <p:cNvSpPr>
            <a:spLocks noGrp="1"/>
          </p:cNvSpPr>
          <p:nvPr>
            <p:ph type="body" sz="quarter" idx="12"/>
          </p:nvPr>
        </p:nvSpPr>
        <p:spPr/>
        <p:txBody>
          <a:bodyPr>
            <a:normAutofit lnSpcReduction="10000"/>
          </a:bodyPr>
          <a:lstStyle/>
          <a:p>
            <a:r>
              <a:rPr lang="en-US" dirty="0">
                <a:solidFill>
                  <a:schemeClr val="tx1"/>
                </a:solidFill>
                <a:latin typeface="Courier" charset="0"/>
                <a:ea typeface="ＭＳ Ｐゴシック" charset="0"/>
                <a:cs typeface="Courier" charset="0"/>
                <a:sym typeface="Courier" charset="0"/>
              </a:rPr>
              <a:t>cookbooks/chef-client/recipes/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
        <p:nvSpPr>
          <p:cNvPr id="1058822" name="Rectangle 6"/>
          <p:cNvSpPr>
            <a:spLocks/>
          </p:cNvSpPr>
          <p:nvPr/>
        </p:nvSpPr>
        <p:spPr bwMode="auto">
          <a:xfrm rot="10800000" flipH="1">
            <a:off x="582169" y="5285809"/>
            <a:ext cx="7048500" cy="457200"/>
          </a:xfrm>
          <a:prstGeom prst="rect">
            <a:avLst/>
          </a:prstGeom>
          <a:noFill/>
          <a:ln w="635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1" name="Rectangle 1"/>
          <p:cNvSpPr>
            <a:spLocks noGrp="1" noChangeArrowheads="1"/>
          </p:cNvSpPr>
          <p:nvPr>
            <p:ph type="title"/>
          </p:nvPr>
        </p:nvSpPr>
        <p:spPr>
          <a:ln/>
        </p:spPr>
        <p:txBody>
          <a:bodyPr/>
          <a:lstStyle/>
          <a:p>
            <a:r>
              <a:rPr lang="en-US" sz="3900"/>
              <a:t>Best Practice: Sane defaults do "pretty much" what you expect</a:t>
            </a:r>
          </a:p>
        </p:txBody>
      </p:sp>
      <p:sp>
        <p:nvSpPr>
          <p:cNvPr id="1059842" name="Rectangle 2"/>
          <p:cNvSpPr>
            <a:spLocks noGrp="1" noChangeArrowheads="1"/>
          </p:cNvSpPr>
          <p:nvPr>
            <p:ph idx="1"/>
          </p:nvPr>
        </p:nvSpPr>
        <p:spPr>
          <a:ln/>
        </p:spPr>
        <p:txBody>
          <a:bodyPr>
            <a:normAutofit/>
          </a:bodyPr>
          <a:lstStyle/>
          <a:p>
            <a:r>
              <a:rPr lang="en-US" sz="4800" dirty="0"/>
              <a:t>The main point of the "chef-client" cookbook is managing the "chef-client" </a:t>
            </a:r>
            <a:r>
              <a:rPr lang="en-US" sz="4800" dirty="0"/>
              <a:t>program</a:t>
            </a:r>
            <a:endParaRPr lang="en-US" sz="4800" dirty="0"/>
          </a:p>
          <a:p>
            <a:r>
              <a:rPr lang="en-US" sz="4800" dirty="0"/>
              <a:t>It </a:t>
            </a:r>
            <a:r>
              <a:rPr lang="en-US" sz="4800" dirty="0"/>
              <a:t>is designed that it can run as a </a:t>
            </a:r>
            <a:r>
              <a:rPr lang="en-US" sz="4800" dirty="0" err="1"/>
              <a:t>daemonized</a:t>
            </a:r>
            <a:r>
              <a:rPr lang="en-US" sz="4800" dirty="0"/>
              <a:t> service.</a:t>
            </a:r>
          </a:p>
          <a:p>
            <a:r>
              <a:rPr lang="en-US" sz="4800" dirty="0"/>
              <a:t>The least surprising thing for most users is that the default recipe starts the service.</a:t>
            </a:r>
          </a:p>
          <a:p>
            <a:r>
              <a:rPr lang="en-US" sz="4800" dirty="0"/>
              <a:t>You can manage the service in a number of ways, see the cookbook's </a:t>
            </a:r>
            <a:r>
              <a:rPr lang="en-US" sz="4800" dirty="0" err="1"/>
              <a:t>README.md</a:t>
            </a:r>
            <a:r>
              <a:rPr lang="en-US" sz="4800" dirty="0"/>
              <a:t>.</a:t>
            </a:r>
          </a:p>
        </p:txBody>
      </p:sp>
    </p:spTree>
    <p:extLst>
      <p:ext uri="{BB962C8B-B14F-4D97-AF65-F5344CB8AC3E}">
        <p14:creationId xmlns:p14="http://schemas.microsoft.com/office/powerpoint/2010/main" val="12043835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8" name="Rectangle 4"/>
          <p:cNvSpPr>
            <a:spLocks noGrp="1" noChangeArrowheads="1"/>
          </p:cNvSpPr>
          <p:nvPr>
            <p:ph type="title"/>
          </p:nvPr>
        </p:nvSpPr>
        <p:spPr/>
        <p:txBody>
          <a:bodyPr>
            <a:normAutofit/>
          </a:bodyPr>
          <a:lstStyle/>
          <a:p>
            <a:r>
              <a:rPr lang="en-US" dirty="0" smtClean="0"/>
              <a:t>View the chef-client::service recipe</a:t>
            </a:r>
            <a:endParaRPr lang="en-US" dirty="0"/>
          </a:p>
        </p:txBody>
      </p:sp>
      <p:sp>
        <p:nvSpPr>
          <p:cNvPr id="5" name="Content Placeholder 4"/>
          <p:cNvSpPr>
            <a:spLocks noGrp="1"/>
          </p:cNvSpPr>
          <p:nvPr>
            <p:ph sz="quarter" idx="10"/>
          </p:nvPr>
        </p:nvSpPr>
        <p:spPr/>
        <p:txBody>
          <a:bodyPr>
            <a:normAutofit fontScale="92500" lnSpcReduction="20000"/>
          </a:bodyPr>
          <a:lstStyle/>
          <a:p>
            <a:pPr marL="0" lvl="4"/>
            <a:r>
              <a:rPr lang="en-US" sz="1900" dirty="0" err="1">
                <a:latin typeface="Courier" charset="0"/>
                <a:ea typeface="ＭＳ Ｐゴシック" charset="0"/>
                <a:cs typeface="Courier" charset="0"/>
                <a:sym typeface="Courier" charset="0"/>
              </a:rPr>
              <a:t>supported_init_styles</a:t>
            </a:r>
            <a:r>
              <a:rPr lang="en-US" sz="1900" dirty="0">
                <a:latin typeface="Courier" charset="0"/>
                <a:ea typeface="ＭＳ Ｐゴシック" charset="0"/>
                <a:cs typeface="Courier" charset="0"/>
                <a:sym typeface="Courier" charset="0"/>
              </a:rPr>
              <a:t> = </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'arch'</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bluepill</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bsd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daemontools</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launchd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runit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smf</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'upstart'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winsw</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latin typeface="Courier" charset="0"/>
                <a:ea typeface="ＭＳ Ｐゴシック" charset="0"/>
                <a:cs typeface="Courier" charset="0"/>
                <a:sym typeface="Courier" charset="0"/>
              </a:rPr>
              <a:t>]</a:t>
            </a:r>
          </a:p>
          <a:p>
            <a:pPr marL="0" lvl="4"/>
            <a:r>
              <a:rPr lang="en-US" sz="1900" dirty="0" err="1">
                <a:latin typeface="Courier" charset="0"/>
                <a:ea typeface="ＭＳ Ｐゴシック" charset="0"/>
                <a:cs typeface="Courier" charset="0"/>
                <a:sym typeface="Courier" charset="0"/>
              </a:rPr>
              <a:t>init_style</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node[</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chef_client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init_style</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005A7C"/>
                </a:solidFill>
                <a:latin typeface="Courier" charset="0"/>
                <a:ea typeface="ＭＳ Ｐゴシック" charset="0"/>
                <a:cs typeface="Courier" charset="0"/>
                <a:sym typeface="Courier" charset="0"/>
              </a:rPr>
              <a:t>Services moved to </a:t>
            </a:r>
            <a:r>
              <a:rPr lang="en-US" sz="1900" dirty="0">
                <a:solidFill>
                  <a:srgbClr val="005A7C"/>
                </a:solidFill>
                <a:latin typeface="Courier" charset="0"/>
                <a:ea typeface="ＭＳ Ｐゴシック" charset="0"/>
                <a:cs typeface="Courier" charset="0"/>
                <a:sym typeface="Courier" charset="0"/>
              </a:rPr>
              <a:t>recipes</a:t>
            </a:r>
          </a:p>
          <a:p>
            <a:pPr marL="0" lvl="4"/>
            <a:r>
              <a:rPr lang="en-US" sz="1900" dirty="0">
                <a:solidFill>
                  <a:srgbClr val="3F691E"/>
                </a:solidFill>
                <a:latin typeface="Courier" charset="0"/>
                <a:ea typeface="ＭＳ Ｐゴシック" charset="0"/>
                <a:cs typeface="Courier" charset="0"/>
                <a:sym typeface="Courier" charset="0"/>
              </a:rPr>
              <a:t>if</a:t>
            </a:r>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supported_init_styles.include</a:t>
            </a:r>
            <a:r>
              <a:rPr lang="en-US" sz="1900" dirty="0">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init_style</a:t>
            </a:r>
            <a:endParaRPr lang="en-US" sz="1900" dirty="0">
              <a:latin typeface="Courier" charset="0"/>
              <a:ea typeface="ＭＳ Ｐゴシック" charset="0"/>
              <a:cs typeface="Courier" charset="0"/>
              <a:sym typeface="Courier" charset="0"/>
            </a:endParaRPr>
          </a:p>
          <a:p>
            <a:pPr marL="0" lvl="4"/>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include_recipe</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"chef-client::</a:t>
            </a:r>
            <a:r>
              <a:rPr lang="en-US" sz="1900" dirty="0">
                <a:solidFill>
                  <a:srgbClr val="975500"/>
                </a:solidFill>
                <a:latin typeface="Courier" charset="0"/>
                <a:ea typeface="ＭＳ Ｐゴシック" charset="0"/>
                <a:cs typeface="Courier" charset="0"/>
                <a:sym typeface="Courier" charset="0"/>
              </a:rPr>
              <a:t>#{</a:t>
            </a:r>
            <a:r>
              <a:rPr lang="en-US" sz="1900" dirty="0" err="1">
                <a:latin typeface="Courier" charset="0"/>
                <a:ea typeface="ＭＳ Ｐゴシック" charset="0"/>
                <a:cs typeface="Courier" charset="0"/>
                <a:sym typeface="Courier" charset="0"/>
              </a:rPr>
              <a:t>init_style</a:t>
            </a:r>
            <a:r>
              <a:rPr lang="en-US" sz="1900" dirty="0">
                <a:solidFill>
                  <a:srgbClr val="975500"/>
                </a:solidFill>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_service</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solidFill>
                  <a:srgbClr val="3F691E"/>
                </a:solidFill>
                <a:latin typeface="Courier" charset="0"/>
                <a:ea typeface="ＭＳ Ｐゴシック" charset="0"/>
                <a:cs typeface="Courier" charset="0"/>
                <a:sym typeface="Courier" charset="0"/>
              </a:rPr>
              <a:t>else</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log</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"Could not determine service </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 style, manual intervention required to start up the chef-client service.</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solidFill>
                  <a:srgbClr val="3F691E"/>
                </a:solidFill>
                <a:latin typeface="Courier" charset="0"/>
                <a:ea typeface="ＭＳ Ｐゴシック" charset="0"/>
                <a:cs typeface="Courier" charset="0"/>
                <a:sym typeface="Courier" charset="0"/>
              </a:rPr>
              <a:t>end</a:t>
            </a:r>
            <a:endParaRPr lang="en-US" sz="1900" dirty="0">
              <a:solidFill>
                <a:srgbClr val="3F691E"/>
              </a:solidFill>
              <a:latin typeface="Courier" charset="0"/>
              <a:ea typeface="ＭＳ Ｐゴシック" charset="0"/>
              <a:cs typeface="Courier" charset="0"/>
              <a:sym typeface="Courier" charset="0"/>
            </a:endParaRPr>
          </a:p>
        </p:txBody>
      </p:sp>
      <p:sp>
        <p:nvSpPr>
          <p:cNvPr id="2" name="Content Placeholder 1"/>
          <p:cNvSpPr>
            <a:spLocks noGrp="1"/>
          </p:cNvSpPr>
          <p:nvPr>
            <p:ph sz="quarter" idx="11"/>
          </p:nvPr>
        </p:nvSpPr>
        <p:spPr/>
        <p:txBody>
          <a:bodyPr/>
          <a:lstStyle/>
          <a:p>
            <a:pPr marL="459306" indent="-457189">
              <a:buFont typeface="Arial"/>
              <a:buChar char="•"/>
            </a:pPr>
            <a:r>
              <a:rPr lang="en-US" sz="3200" dirty="0"/>
              <a:t>The recipe supports a number of </a:t>
            </a:r>
            <a:r>
              <a:rPr lang="en-US" sz="3200" b="1" dirty="0">
                <a:latin typeface="Arial Bold" charset="0"/>
                <a:cs typeface="Arial Bold" charset="0"/>
                <a:sym typeface="Arial Bold" charset="0"/>
              </a:rPr>
              <a:t>service</a:t>
            </a:r>
            <a:r>
              <a:rPr lang="en-US" sz="3200" dirty="0"/>
              <a:t> providers and styles.</a:t>
            </a:r>
          </a:p>
          <a:p>
            <a:pPr marL="459306" indent="-457189">
              <a:spcBef>
                <a:spcPts val="1175"/>
              </a:spcBef>
              <a:buFont typeface="Arial"/>
              <a:buChar char="•"/>
            </a:pPr>
            <a:r>
              <a:rPr lang="en-US" sz="3200" dirty="0"/>
              <a:t>It works on a lot of </a:t>
            </a:r>
            <a:r>
              <a:rPr lang="en-US" sz="3200" b="1" dirty="0">
                <a:latin typeface="Arial Bold" charset="0"/>
                <a:cs typeface="Arial Bold" charset="0"/>
                <a:sym typeface="Arial Bold" charset="0"/>
              </a:rPr>
              <a:t>platforms</a:t>
            </a:r>
            <a:r>
              <a:rPr lang="en-US" sz="3200" dirty="0"/>
              <a:t>.</a:t>
            </a:r>
          </a:p>
          <a:p>
            <a:pPr marL="459306" indent="-457189">
              <a:spcBef>
                <a:spcPts val="1175"/>
              </a:spcBef>
              <a:buFont typeface="Arial"/>
              <a:buChar char="•"/>
            </a:pPr>
            <a:r>
              <a:rPr lang="en-US" sz="3200" dirty="0"/>
              <a:t>Everything is controllable through </a:t>
            </a:r>
            <a:r>
              <a:rPr lang="en-US" sz="3200" b="1" dirty="0">
                <a:latin typeface="Arial Bold" charset="0"/>
                <a:cs typeface="Arial Bold" charset="0"/>
                <a:sym typeface="Arial Bold" charset="0"/>
              </a:rPr>
              <a:t>attributes</a:t>
            </a:r>
            <a:r>
              <a:rPr lang="en-US" sz="3200" dirty="0"/>
              <a:t>.</a:t>
            </a:r>
            <a:endParaRPr lang="en-US" sz="3200" dirty="0"/>
          </a:p>
        </p:txBody>
      </p:sp>
      <p:sp>
        <p:nvSpPr>
          <p:cNvPr id="1060869" name="Rectangle 5"/>
          <p:cNvSpPr>
            <a:spLocks noGrp="1" noChangeArrowheads="1"/>
          </p:cNvSpPr>
          <p:nvPr>
            <p:ph type="body" sz="quarter" idx="13"/>
          </p:nvPr>
        </p:nvSpPr>
        <p:spPr/>
        <p:txBody>
          <a:bodyPr>
            <a:normAutofit fontScale="62500" lnSpcReduction="20000"/>
          </a:bodyPr>
          <a:lstStyle/>
          <a:p>
            <a:r>
              <a:rPr lang="en-US" dirty="0" smtClean="0">
                <a:sym typeface="Courier" charset="0"/>
              </a:rPr>
              <a:t>cookbooks/chef-client/recipes/</a:t>
            </a:r>
            <a:r>
              <a:rPr lang="en-US" dirty="0" err="1" smtClean="0">
                <a:sym typeface="Courier" charset="0"/>
              </a:rPr>
              <a:t>service.rb</a:t>
            </a:r>
            <a:endParaRPr lang="en-US" dirty="0">
              <a:sym typeface="Courier" charset="0"/>
            </a:endParaRPr>
          </a:p>
        </p:txBody>
      </p:sp>
    </p:spTree>
    <p:extLst>
      <p:ext uri="{BB962C8B-B14F-4D97-AF65-F5344CB8AC3E}">
        <p14:creationId xmlns:p14="http://schemas.microsoft.com/office/powerpoint/2010/main" val="2837505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a:t>
            </a:r>
            <a:endParaRPr lang="en-US" dirty="0"/>
          </a:p>
        </p:txBody>
      </p:sp>
      <p:sp>
        <p:nvSpPr>
          <p:cNvPr id="3" name="Text Placeholder 2"/>
          <p:cNvSpPr>
            <a:spLocks noGrp="1"/>
          </p:cNvSpPr>
          <p:nvPr>
            <p:ph type="body" sz="quarter" idx="10"/>
          </p:nvPr>
        </p:nvSpPr>
        <p:spPr/>
        <p:txBody>
          <a:bodyPr/>
          <a:lstStyle/>
          <a:p>
            <a:r>
              <a:rPr lang="en-US" dirty="0" smtClean="0"/>
              <a:t>But we cannot use berks with the cookbook downloaded using knife</a:t>
            </a:r>
          </a:p>
          <a:p>
            <a:endParaRPr lang="en-US" dirty="0" smtClean="0"/>
          </a:p>
          <a:p>
            <a:r>
              <a:rPr lang="en-US" dirty="0" smtClean="0"/>
              <a:t>It has no </a:t>
            </a:r>
            <a:r>
              <a:rPr lang="en-US" dirty="0" err="1" smtClean="0"/>
              <a:t>metadata.rb</a:t>
            </a:r>
            <a:r>
              <a:rPr lang="en-US" dirty="0" smtClean="0"/>
              <a:t>!</a:t>
            </a:r>
          </a:p>
          <a:p>
            <a:pPr lvl="1"/>
            <a:r>
              <a:rPr lang="en-US" dirty="0" smtClean="0"/>
              <a:t>Stove </a:t>
            </a:r>
            <a:r>
              <a:rPr lang="en-US" dirty="0"/>
              <a:t>refuses to upload </a:t>
            </a:r>
            <a:r>
              <a:rPr lang="en-US" dirty="0" err="1"/>
              <a:t>metadata.rb</a:t>
            </a:r>
            <a:r>
              <a:rPr lang="en-US" dirty="0"/>
              <a:t> because it's vulnerable to fairly serious abuse</a:t>
            </a:r>
          </a:p>
          <a:p>
            <a:endParaRPr lang="en-US" dirty="0"/>
          </a:p>
        </p:txBody>
      </p:sp>
    </p:spTree>
    <p:extLst>
      <p:ext uri="{BB962C8B-B14F-4D97-AF65-F5344CB8AC3E}">
        <p14:creationId xmlns:p14="http://schemas.microsoft.com/office/powerpoint/2010/main" val="552933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 </a:t>
            </a:r>
            <a:r>
              <a:rPr lang="en-US" dirty="0" err="1"/>
              <a:t>wget</a:t>
            </a:r>
            <a:r>
              <a:rPr lang="en-US" dirty="0"/>
              <a:t> https://</a:t>
            </a:r>
            <a:r>
              <a:rPr lang="en-US" dirty="0" err="1"/>
              <a:t>github.com</a:t>
            </a:r>
            <a:r>
              <a:rPr lang="en-US" dirty="0"/>
              <a:t>/</a:t>
            </a:r>
            <a:r>
              <a:rPr lang="en-US" dirty="0" err="1"/>
              <a:t>opscode</a:t>
            </a:r>
            <a:r>
              <a:rPr lang="en-US" dirty="0"/>
              <a:t>-cookbooks/chef-client/archive/</a:t>
            </a:r>
            <a:r>
              <a:rPr lang="en-US" dirty="0" err="1" smtClean="0"/>
              <a:t>master.zip</a:t>
            </a:r>
            <a:endParaRPr lang="en-US" dirty="0" smtClean="0"/>
          </a:p>
          <a:p>
            <a:r>
              <a:rPr lang="en-US" dirty="0" smtClean="0"/>
              <a:t>$ </a:t>
            </a:r>
            <a:r>
              <a:rPr lang="en-US" dirty="0"/>
              <a:t>unzip </a:t>
            </a:r>
            <a:r>
              <a:rPr lang="en-US" dirty="0" err="1"/>
              <a:t>master.zip</a:t>
            </a:r>
            <a:r>
              <a:rPr lang="en-US" dirty="0"/>
              <a:t> -d </a:t>
            </a:r>
            <a:r>
              <a:rPr lang="en-US" dirty="0" smtClean="0"/>
              <a:t>cookbooks</a:t>
            </a:r>
          </a:p>
          <a:p>
            <a:r>
              <a:rPr lang="en-US" dirty="0"/>
              <a:t>$ mv cookbooks/chef-client-master/ cookbooks/chef-client/</a:t>
            </a:r>
          </a:p>
        </p:txBody>
      </p:sp>
      <p:sp>
        <p:nvSpPr>
          <p:cNvPr id="5" name="Title 4"/>
          <p:cNvSpPr>
            <a:spLocks noGrp="1"/>
          </p:cNvSpPr>
          <p:nvPr>
            <p:ph type="title"/>
          </p:nvPr>
        </p:nvSpPr>
        <p:spPr/>
        <p:txBody>
          <a:bodyPr/>
          <a:lstStyle/>
          <a:p>
            <a:r>
              <a:rPr lang="en-US" dirty="0" smtClean="0"/>
              <a:t>Download &amp; unpack chef-client cookbook</a:t>
            </a:r>
            <a:endParaRPr lang="en-US" dirty="0"/>
          </a:p>
        </p:txBody>
      </p:sp>
      <p:sp>
        <p:nvSpPr>
          <p:cNvPr id="4" name="Content Placeholder 3"/>
          <p:cNvSpPr>
            <a:spLocks noGrp="1"/>
          </p:cNvSpPr>
          <p:nvPr>
            <p:ph sz="quarter" idx="4294967295"/>
          </p:nvPr>
        </p:nvSpPr>
        <p:spPr>
          <a:xfrm>
            <a:off x="1" y="1515534"/>
            <a:ext cx="14922500" cy="1064684"/>
          </a:xfrm>
        </p:spPr>
        <p:txBody>
          <a:bodyPr>
            <a:normAutofit/>
          </a:bodyPr>
          <a:lstStyle/>
          <a:p>
            <a:r>
              <a:rPr lang="en-US" sz="2700" dirty="0"/>
              <a:t>$</a:t>
            </a:r>
            <a:endParaRPr lang="en-US" sz="2700" dirty="0"/>
          </a:p>
        </p:txBody>
      </p:sp>
    </p:spTree>
    <p:extLst>
      <p:ext uri="{BB962C8B-B14F-4D97-AF65-F5344CB8AC3E}">
        <p14:creationId xmlns:p14="http://schemas.microsoft.com/office/powerpoint/2010/main" val="4012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Navigate to chef-client cookbook</a:t>
            </a:r>
            <a:endParaRPr lang="en-US" dirty="0"/>
          </a:p>
        </p:txBody>
      </p:sp>
      <p:sp>
        <p:nvSpPr>
          <p:cNvPr id="5" name="Content Placeholder 4"/>
          <p:cNvSpPr>
            <a:spLocks noGrp="1"/>
          </p:cNvSpPr>
          <p:nvPr>
            <p:ph sz="quarter" idx="12"/>
          </p:nvPr>
        </p:nvSpPr>
        <p:spPr/>
        <p:txBody>
          <a:bodyPr/>
          <a:lstStyle/>
          <a:p>
            <a:r>
              <a:rPr lang="en-US" dirty="0"/>
              <a:t>$ cd cookbooks/chef-</a:t>
            </a:r>
            <a:r>
              <a:rPr lang="en-US" dirty="0" smtClean="0"/>
              <a:t>client</a:t>
            </a:r>
            <a:endParaRPr lang="en-US" dirty="0"/>
          </a:p>
        </p:txBody>
      </p:sp>
    </p:spTree>
    <p:extLst>
      <p:ext uri="{BB962C8B-B14F-4D97-AF65-F5344CB8AC3E}">
        <p14:creationId xmlns:p14="http://schemas.microsoft.com/office/powerpoint/2010/main" val="23823873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lnSpcReduction="10000"/>
          </a:bodyPr>
          <a:lstStyle/>
          <a:p>
            <a:r>
              <a:rPr lang="en-US" sz="3700" dirty="0"/>
              <a:t>source 'https://</a:t>
            </a:r>
            <a:r>
              <a:rPr lang="en-US" sz="3700" dirty="0" err="1"/>
              <a:t>supermarket.chef.io</a:t>
            </a:r>
            <a:r>
              <a:rPr lang="en-US" sz="3700" dirty="0"/>
              <a:t>'</a:t>
            </a:r>
          </a:p>
          <a:p>
            <a:endParaRPr lang="en-US" sz="3700" dirty="0"/>
          </a:p>
          <a:p>
            <a:r>
              <a:rPr lang="en-US" sz="3700" dirty="0"/>
              <a:t>metadata</a:t>
            </a:r>
          </a:p>
          <a:p>
            <a:endParaRPr lang="en-US" sz="3700" dirty="0"/>
          </a:p>
          <a:p>
            <a:r>
              <a:rPr lang="en-US" sz="3700" dirty="0"/>
              <a:t>group :integration do</a:t>
            </a:r>
          </a:p>
          <a:p>
            <a:r>
              <a:rPr lang="en-US" sz="3700" dirty="0"/>
              <a:t>  cookbook '</a:t>
            </a:r>
            <a:r>
              <a:rPr lang="en-US" sz="3700" dirty="0" err="1"/>
              <a:t>runit</a:t>
            </a:r>
            <a:r>
              <a:rPr lang="en-US" sz="3700" dirty="0"/>
              <a:t>'</a:t>
            </a:r>
          </a:p>
          <a:p>
            <a:r>
              <a:rPr lang="en-US" sz="3700" dirty="0"/>
              <a:t>  cookbook 'apt'</a:t>
            </a:r>
          </a:p>
          <a:p>
            <a:r>
              <a:rPr lang="en-US" sz="3700" dirty="0"/>
              <a:t>  cookbook 'chef-server', '&gt;= 3.0.0'</a:t>
            </a:r>
          </a:p>
          <a:p>
            <a:r>
              <a:rPr lang="en-US" sz="3700" dirty="0"/>
              <a:t>end</a:t>
            </a:r>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sz="quarter" idx="12"/>
          </p:nvPr>
        </p:nvSpPr>
        <p:spPr/>
        <p:txBody>
          <a:bodyPr/>
          <a:lstStyle/>
          <a:p>
            <a:r>
              <a:rPr lang="en-US" dirty="0" smtClean="0"/>
              <a:t>$ cat </a:t>
            </a:r>
            <a:r>
              <a:rPr lang="en-US" dirty="0" err="1" smtClean="0"/>
              <a:t>Berksfile</a:t>
            </a:r>
            <a:endParaRPr lang="en-US" dirty="0"/>
          </a:p>
        </p:txBody>
      </p:sp>
    </p:spTree>
    <p:extLst>
      <p:ext uri="{BB962C8B-B14F-4D97-AF65-F5344CB8AC3E}">
        <p14:creationId xmlns:p14="http://schemas.microsoft.com/office/powerpoint/2010/main" val="19179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Lesson Objectives</a:t>
            </a:r>
            <a:endParaRPr lang="en-US" dirty="0"/>
          </a:p>
        </p:txBody>
      </p:sp>
      <p:sp>
        <p:nvSpPr>
          <p:cNvPr id="25602" name="Rectangle 2"/>
          <p:cNvSpPr>
            <a:spLocks noGrp="1" noChangeArrowheads="1"/>
          </p:cNvSpPr>
          <p:nvPr>
            <p:ph type="body" sz="quarter" idx="10"/>
          </p:nvPr>
        </p:nvSpPr>
        <p:spPr>
          <a:xfrm>
            <a:off x="609600" y="1259818"/>
            <a:ext cx="14935200" cy="7274583"/>
          </a:xfrm>
        </p:spPr>
        <p:txBody>
          <a:bodyPr/>
          <a:lstStyle/>
          <a:p>
            <a:r>
              <a:rPr lang="en-US" sz="4800" dirty="0"/>
              <a:t>After completing the </a:t>
            </a:r>
            <a:r>
              <a:rPr lang="en-US" sz="4800" dirty="0" smtClean="0"/>
              <a:t>module, </a:t>
            </a:r>
            <a:r>
              <a:rPr lang="en-US" sz="4800" dirty="0"/>
              <a:t>you will be able to</a:t>
            </a:r>
          </a:p>
          <a:p>
            <a:pPr marL="880526" lvl="1" indent="-571500">
              <a:buFont typeface="Wingdings" charset="2"/>
              <a:buChar char="Ø"/>
            </a:pPr>
            <a:r>
              <a:rPr lang="en-US" sz="4300" dirty="0"/>
              <a:t>Find, preview and download cookbooks from the Chef Supermarket</a:t>
            </a:r>
          </a:p>
          <a:p>
            <a:pPr marL="880526" lvl="1" indent="-571500">
              <a:buFont typeface="Wingdings" charset="2"/>
              <a:buChar char="Ø"/>
            </a:pPr>
            <a:r>
              <a:rPr lang="en-US" sz="4300" dirty="0"/>
              <a:t>Use knife to work with the Chef Supermarket site API</a:t>
            </a:r>
          </a:p>
          <a:p>
            <a:pPr marL="880526" lvl="1" indent="-571500">
              <a:buFont typeface="Wingdings" charset="2"/>
              <a:buChar char="Ø"/>
            </a:pPr>
            <a:r>
              <a:rPr lang="en-US" sz="4300" dirty="0"/>
              <a:t>Override community cookbook defaults using wrapper cookbooks</a:t>
            </a:r>
          </a:p>
          <a:p>
            <a:pPr marL="880526" lvl="1" indent="-571500">
              <a:buFont typeface="Wingdings" charset="2"/>
              <a:buChar char="Ø"/>
            </a:pPr>
            <a:r>
              <a:rPr lang="en-US" sz="4300" dirty="0"/>
              <a:t>Upload </a:t>
            </a:r>
            <a:r>
              <a:rPr lang="en-US" sz="4300" dirty="0"/>
              <a:t>community cookbooks to Chef </a:t>
            </a:r>
            <a:r>
              <a:rPr lang="en-US" sz="4300" dirty="0" smtClean="0"/>
              <a:t>Server</a:t>
            </a:r>
          </a:p>
          <a:p>
            <a:pPr marL="880526" lvl="1" indent="-571500">
              <a:buFont typeface="Wingdings" charset="2"/>
              <a:buChar char="Ø"/>
            </a:pPr>
            <a:r>
              <a:rPr lang="en-US" sz="4300" dirty="0" smtClean="0"/>
              <a:t>Run chef-client as a service/task</a:t>
            </a:r>
            <a:endParaRPr lang="en-US" sz="4300" dirty="0"/>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dirty="0"/>
              <a:t>Resolving cookbook dependencies...</a:t>
            </a:r>
          </a:p>
          <a:p>
            <a:r>
              <a:rPr lang="en-US" dirty="0"/>
              <a:t>Fetching 'chef-client' from source at .</a:t>
            </a:r>
          </a:p>
          <a:p>
            <a:r>
              <a:rPr lang="en-US" dirty="0"/>
              <a:t>Fetching cookbook index from https://</a:t>
            </a:r>
            <a:r>
              <a:rPr lang="en-US" dirty="0" err="1"/>
              <a:t>supermarket.getchef.com</a:t>
            </a:r>
            <a:r>
              <a:rPr lang="en-US" dirty="0"/>
              <a:t>...</a:t>
            </a:r>
          </a:p>
          <a:p>
            <a:r>
              <a:rPr lang="en-US" dirty="0"/>
              <a:t>Using chef-client (4.0.0) from source at .</a:t>
            </a:r>
          </a:p>
          <a:p>
            <a:r>
              <a:rPr lang="en-US" dirty="0"/>
              <a:t>Using </a:t>
            </a:r>
            <a:r>
              <a:rPr lang="en-US" dirty="0" err="1"/>
              <a:t>chef_handler</a:t>
            </a:r>
            <a:r>
              <a:rPr lang="en-US" dirty="0"/>
              <a:t> (1.1.6)</a:t>
            </a:r>
          </a:p>
          <a:p>
            <a:r>
              <a:rPr lang="en-US" dirty="0"/>
              <a:t>Using </a:t>
            </a:r>
            <a:r>
              <a:rPr lang="en-US" dirty="0" err="1"/>
              <a:t>cron</a:t>
            </a:r>
            <a:r>
              <a:rPr lang="en-US" dirty="0"/>
              <a:t> (1.6.1)</a:t>
            </a:r>
          </a:p>
          <a:p>
            <a:r>
              <a:rPr lang="en-US" dirty="0"/>
              <a:t>Installing </a:t>
            </a:r>
            <a:r>
              <a:rPr lang="en-US" dirty="0" err="1"/>
              <a:t>logrotate</a:t>
            </a:r>
            <a:r>
              <a:rPr lang="en-US" dirty="0"/>
              <a:t> (</a:t>
            </a:r>
            <a:r>
              <a:rPr lang="en-US" dirty="0" smtClean="0"/>
              <a:t>1.9.0</a:t>
            </a:r>
            <a:r>
              <a:rPr lang="en-US" dirty="0"/>
              <a:t>)</a:t>
            </a:r>
          </a:p>
          <a:p>
            <a:r>
              <a:rPr lang="en-US" dirty="0"/>
              <a:t>Installing windows (1.36.6)</a:t>
            </a:r>
            <a:endParaRPr lang="en-US" dirty="0"/>
          </a:p>
        </p:txBody>
      </p:sp>
      <p:sp>
        <p:nvSpPr>
          <p:cNvPr id="3" name="Title 2"/>
          <p:cNvSpPr>
            <a:spLocks noGrp="1"/>
          </p:cNvSpPr>
          <p:nvPr>
            <p:ph type="title"/>
          </p:nvPr>
        </p:nvSpPr>
        <p:spPr/>
        <p:txBody>
          <a:bodyPr/>
          <a:lstStyle/>
          <a:p>
            <a:r>
              <a:rPr lang="en-US" dirty="0" smtClean="0"/>
              <a:t>Install the Dependencies</a:t>
            </a:r>
            <a:endParaRPr lang="en-US" dirty="0"/>
          </a:p>
        </p:txBody>
      </p:sp>
      <p:sp>
        <p:nvSpPr>
          <p:cNvPr id="4" name="Content Placeholder 3"/>
          <p:cNvSpPr>
            <a:spLocks noGrp="1"/>
          </p:cNvSpPr>
          <p:nvPr>
            <p:ph sz="quarter" idx="12"/>
          </p:nvPr>
        </p:nvSpPr>
        <p:spPr/>
        <p:txBody>
          <a:bodyPr>
            <a:normAutofit/>
          </a:bodyPr>
          <a:lstStyle/>
          <a:p>
            <a:r>
              <a:rPr lang="en-US" dirty="0"/>
              <a:t>$ berks install</a:t>
            </a:r>
          </a:p>
        </p:txBody>
      </p:sp>
    </p:spTree>
    <p:extLst>
      <p:ext uri="{BB962C8B-B14F-4D97-AF65-F5344CB8AC3E}">
        <p14:creationId xmlns:p14="http://schemas.microsoft.com/office/powerpoint/2010/main" val="402796476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600" dirty="0"/>
              <a:t>Resolving cookbook dependencies...</a:t>
            </a:r>
          </a:p>
          <a:p>
            <a:r>
              <a:rPr lang="en-US" sz="1600" dirty="0"/>
              <a:t>Fetching 'chef-client' from source at .</a:t>
            </a:r>
          </a:p>
          <a:p>
            <a:r>
              <a:rPr lang="en-US" sz="1600" dirty="0"/>
              <a:t>Fetching cookbook index from https://</a:t>
            </a:r>
            <a:r>
              <a:rPr lang="en-US" sz="1600" dirty="0" err="1"/>
              <a:t>supermarket.chef.io</a:t>
            </a:r>
            <a:r>
              <a:rPr lang="en-US" sz="1600" dirty="0"/>
              <a:t>...</a:t>
            </a:r>
          </a:p>
          <a:p>
            <a:r>
              <a:rPr lang="en-US" sz="1600" dirty="0"/>
              <a:t>Installing apt (2.7.0)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Using chef-client (4.3.0) from source at .</a:t>
            </a:r>
          </a:p>
          <a:p>
            <a:r>
              <a:rPr lang="en-US" sz="1600" dirty="0"/>
              <a:t>Installing chef-server (3.1.1)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Installing chef-server-ingredient (0.3.2)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Installing </a:t>
            </a:r>
            <a:r>
              <a:rPr lang="en-US" sz="1600" dirty="0" err="1"/>
              <a:t>chef_handler</a:t>
            </a:r>
            <a:r>
              <a:rPr lang="en-US" sz="1600" dirty="0"/>
              <a:t> (1.1.8)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Using </a:t>
            </a:r>
            <a:r>
              <a:rPr lang="en-US" sz="1600" dirty="0" err="1"/>
              <a:t>cron</a:t>
            </a:r>
            <a:r>
              <a:rPr lang="en-US" sz="1600" dirty="0"/>
              <a:t> (1.6.1)</a:t>
            </a:r>
          </a:p>
          <a:p>
            <a:r>
              <a:rPr lang="en-US" sz="1600" dirty="0"/>
              <a:t>Installing </a:t>
            </a:r>
            <a:r>
              <a:rPr lang="en-US" sz="1600" dirty="0" err="1"/>
              <a:t>logrotate</a:t>
            </a:r>
            <a:r>
              <a:rPr lang="en-US" sz="1600" dirty="0"/>
              <a:t> (1.9.1)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Installing </a:t>
            </a:r>
            <a:r>
              <a:rPr lang="en-US" sz="1600" dirty="0" err="1"/>
              <a:t>packagecloud</a:t>
            </a:r>
            <a:r>
              <a:rPr lang="en-US" sz="1600" dirty="0"/>
              <a:t> (0.0.18)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Installing </a:t>
            </a:r>
            <a:r>
              <a:rPr lang="en-US" sz="1600" dirty="0" err="1"/>
              <a:t>runit</a:t>
            </a:r>
            <a:r>
              <a:rPr lang="en-US" sz="1600" dirty="0"/>
              <a:t> (1.6.0)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a:p>
            <a:r>
              <a:rPr lang="en-US" sz="1600" dirty="0"/>
              <a:t>Installing windows (1.37.0) from https://</a:t>
            </a:r>
            <a:r>
              <a:rPr lang="en-US" sz="1600" dirty="0" err="1"/>
              <a:t>supermarket.chef.io</a:t>
            </a:r>
            <a:r>
              <a:rPr lang="en-US" sz="1600" dirty="0"/>
              <a:t> ([</a:t>
            </a:r>
            <a:r>
              <a:rPr lang="en-US" sz="1600" dirty="0" err="1"/>
              <a:t>opscode</a:t>
            </a:r>
            <a:r>
              <a:rPr lang="en-US" sz="1600" dirty="0"/>
              <a:t>] https://</a:t>
            </a:r>
            <a:r>
              <a:rPr lang="en-US" sz="1600" dirty="0" err="1"/>
              <a:t>supermarket.chef.io</a:t>
            </a:r>
            <a:r>
              <a:rPr lang="en-US" sz="1600" dirty="0"/>
              <a:t>/</a:t>
            </a:r>
            <a:r>
              <a:rPr lang="en-US" sz="1600" dirty="0" err="1"/>
              <a:t>api</a:t>
            </a:r>
            <a:r>
              <a:rPr lang="en-US" sz="1600" dirty="0"/>
              <a:t>/v1)</a:t>
            </a:r>
          </a:p>
        </p:txBody>
      </p:sp>
      <p:sp>
        <p:nvSpPr>
          <p:cNvPr id="3" name="Title 2"/>
          <p:cNvSpPr>
            <a:spLocks noGrp="1"/>
          </p:cNvSpPr>
          <p:nvPr>
            <p:ph type="title"/>
          </p:nvPr>
        </p:nvSpPr>
        <p:spPr/>
        <p:txBody>
          <a:bodyPr/>
          <a:lstStyle/>
          <a:p>
            <a:r>
              <a:rPr lang="en-US" dirty="0" smtClean="0"/>
              <a:t>Install the Dependencies</a:t>
            </a:r>
            <a:endParaRPr lang="en-US" dirty="0"/>
          </a:p>
        </p:txBody>
      </p:sp>
      <p:sp>
        <p:nvSpPr>
          <p:cNvPr id="4" name="Content Placeholder 3"/>
          <p:cNvSpPr>
            <a:spLocks noGrp="1"/>
          </p:cNvSpPr>
          <p:nvPr>
            <p:ph sz="quarter" idx="12"/>
          </p:nvPr>
        </p:nvSpPr>
        <p:spPr/>
        <p:txBody>
          <a:bodyPr>
            <a:normAutofit/>
          </a:bodyPr>
          <a:lstStyle/>
          <a:p>
            <a:r>
              <a:rPr lang="en-US" dirty="0"/>
              <a:t>$ berks install</a:t>
            </a:r>
          </a:p>
        </p:txBody>
      </p:sp>
    </p:spTree>
    <p:extLst>
      <p:ext uri="{BB962C8B-B14F-4D97-AF65-F5344CB8AC3E}">
        <p14:creationId xmlns:p14="http://schemas.microsoft.com/office/powerpoint/2010/main" val="2140432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nl-NL" sz="3700" dirty="0"/>
              <a:t>DEPENDENCIES</a:t>
            </a:r>
          </a:p>
          <a:p>
            <a:r>
              <a:rPr lang="nl-NL" sz="3700" dirty="0"/>
              <a:t>  chef-</a:t>
            </a:r>
            <a:r>
              <a:rPr lang="nl-NL" sz="3700" dirty="0" err="1"/>
              <a:t>client</a:t>
            </a:r>
            <a:endParaRPr lang="nl-NL" sz="3700" dirty="0"/>
          </a:p>
          <a:p>
            <a:r>
              <a:rPr lang="nl-NL" sz="3700" dirty="0"/>
              <a:t>    </a:t>
            </a:r>
            <a:r>
              <a:rPr lang="nl-NL" sz="3700" dirty="0" err="1"/>
              <a:t>path</a:t>
            </a:r>
            <a:r>
              <a:rPr lang="nl-NL" sz="3700" dirty="0"/>
              <a:t>: .</a:t>
            </a:r>
          </a:p>
          <a:p>
            <a:r>
              <a:rPr lang="nl-NL" sz="3700" dirty="0"/>
              <a:t>    </a:t>
            </a:r>
            <a:r>
              <a:rPr lang="nl-NL" sz="3700" dirty="0" err="1"/>
              <a:t>metadata</a:t>
            </a:r>
            <a:r>
              <a:rPr lang="nl-NL" sz="3700" dirty="0"/>
              <a:t>: </a:t>
            </a:r>
            <a:r>
              <a:rPr lang="nl-NL" sz="3700" dirty="0" err="1"/>
              <a:t>true</a:t>
            </a:r>
            <a:endParaRPr lang="nl-NL" sz="3700" dirty="0"/>
          </a:p>
          <a:p>
            <a:endParaRPr lang="nl-NL" sz="3700" dirty="0"/>
          </a:p>
          <a:p>
            <a:r>
              <a:rPr lang="nl-NL" sz="3700" dirty="0"/>
              <a:t>GRAPH</a:t>
            </a:r>
          </a:p>
          <a:p>
            <a:r>
              <a:rPr lang="nl-NL" sz="3700" dirty="0"/>
              <a:t>  chef-</a:t>
            </a:r>
            <a:r>
              <a:rPr lang="nl-NL" sz="3700" dirty="0" err="1"/>
              <a:t>client</a:t>
            </a:r>
            <a:r>
              <a:rPr lang="nl-NL" sz="3700" dirty="0"/>
              <a:t> (4.0.0)</a:t>
            </a:r>
          </a:p>
          <a:p>
            <a:r>
              <a:rPr lang="nl-NL" sz="3700" dirty="0"/>
              <a:t>    </a:t>
            </a:r>
            <a:r>
              <a:rPr lang="nl-NL" sz="3700" dirty="0" err="1"/>
              <a:t>cron</a:t>
            </a:r>
            <a:r>
              <a:rPr lang="nl-NL" sz="3700" dirty="0"/>
              <a:t> (&gt;= 1.2.0)</a:t>
            </a:r>
          </a:p>
          <a:p>
            <a:r>
              <a:rPr lang="nl-NL" sz="3700" dirty="0"/>
              <a:t>    </a:t>
            </a:r>
            <a:r>
              <a:rPr lang="nl-NL" sz="3700" dirty="0" err="1"/>
              <a:t>logrotate</a:t>
            </a:r>
            <a:r>
              <a:rPr lang="nl-NL" sz="3700" dirty="0"/>
              <a:t> (&gt;= 1.2.0)</a:t>
            </a:r>
          </a:p>
          <a:p>
            <a:r>
              <a:rPr lang="nl-NL" sz="3700" dirty="0"/>
              <a:t>    </a:t>
            </a:r>
            <a:r>
              <a:rPr lang="nl-NL" sz="3700" dirty="0" err="1"/>
              <a:t>windows</a:t>
            </a:r>
            <a:r>
              <a:rPr lang="nl-NL" sz="3700" dirty="0"/>
              <a:t> (~&gt; 1.11)</a:t>
            </a:r>
          </a:p>
          <a:p>
            <a:r>
              <a:rPr lang="nl-NL" sz="3700" dirty="0"/>
              <a:t>  </a:t>
            </a:r>
            <a:r>
              <a:rPr lang="nl-NL" sz="3700" dirty="0" err="1"/>
              <a:t>chef_handler</a:t>
            </a:r>
            <a:r>
              <a:rPr lang="nl-NL" sz="3700" dirty="0"/>
              <a:t> (1.1.6)</a:t>
            </a:r>
          </a:p>
          <a:p>
            <a:r>
              <a:rPr lang="nl-NL" sz="3700" dirty="0"/>
              <a:t>  </a:t>
            </a:r>
            <a:r>
              <a:rPr lang="nl-NL" sz="3700" dirty="0" err="1"/>
              <a:t>cron</a:t>
            </a:r>
            <a:r>
              <a:rPr lang="nl-NL" sz="3700" dirty="0"/>
              <a:t> (1.6.1)</a:t>
            </a:r>
          </a:p>
          <a:p>
            <a:r>
              <a:rPr lang="nl-NL" sz="3700" dirty="0"/>
              <a:t>  </a:t>
            </a:r>
            <a:r>
              <a:rPr lang="nl-NL" sz="3700" dirty="0" err="1"/>
              <a:t>logrotate</a:t>
            </a:r>
            <a:r>
              <a:rPr lang="nl-NL" sz="3700" dirty="0"/>
              <a:t> (1.9.0)</a:t>
            </a:r>
          </a:p>
          <a:p>
            <a:r>
              <a:rPr lang="nl-NL" sz="3700" dirty="0"/>
              <a:t>  </a:t>
            </a:r>
            <a:r>
              <a:rPr lang="nl-NL" sz="3700" dirty="0" err="1"/>
              <a:t>windows</a:t>
            </a:r>
            <a:r>
              <a:rPr lang="nl-NL" sz="3700" dirty="0"/>
              <a:t> (1.36.6)</a:t>
            </a:r>
          </a:p>
          <a:p>
            <a:r>
              <a:rPr lang="nl-NL" sz="3700" dirty="0"/>
              <a:t>    </a:t>
            </a:r>
            <a:r>
              <a:rPr lang="nl-NL" sz="3700" dirty="0" err="1"/>
              <a:t>chef_handler</a:t>
            </a:r>
            <a:r>
              <a:rPr lang="nl-NL" sz="3700" dirty="0"/>
              <a:t> (&gt;= 0.0.0)</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224110201"/>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fr-FR" sz="3700" dirty="0"/>
              <a:t>DEPENDENCIES</a:t>
            </a:r>
          </a:p>
          <a:p>
            <a:r>
              <a:rPr lang="fr-FR" sz="3700" dirty="0"/>
              <a:t>  </a:t>
            </a:r>
            <a:r>
              <a:rPr lang="fr-FR" sz="3700" dirty="0" err="1"/>
              <a:t>apt</a:t>
            </a:r>
            <a:endParaRPr lang="fr-FR" sz="3700" dirty="0"/>
          </a:p>
          <a:p>
            <a:r>
              <a:rPr lang="fr-FR" sz="3700" dirty="0"/>
              <a:t>  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r>
              <a:rPr lang="fr-FR" sz="3700" dirty="0"/>
              <a:t>  chef-server (&gt;= 3.0.0)</a:t>
            </a:r>
          </a:p>
          <a:p>
            <a:r>
              <a:rPr lang="fr-FR" sz="3700" dirty="0"/>
              <a:t>  </a:t>
            </a:r>
            <a:r>
              <a:rPr lang="fr-FR" sz="3700" dirty="0" err="1"/>
              <a:t>runit</a:t>
            </a:r>
            <a:endParaRPr lang="fr-FR" sz="3700" dirty="0"/>
          </a:p>
          <a:p>
            <a:endParaRPr lang="fr-FR" sz="3700" dirty="0"/>
          </a:p>
          <a:p>
            <a:r>
              <a:rPr lang="fr-FR" sz="3700" dirty="0"/>
              <a:t>GRAPH</a:t>
            </a:r>
          </a:p>
          <a:p>
            <a:r>
              <a:rPr lang="fr-FR" sz="3700" dirty="0"/>
              <a:t>  </a:t>
            </a:r>
            <a:r>
              <a:rPr lang="fr-FR" sz="3700" dirty="0" err="1"/>
              <a:t>apt</a:t>
            </a:r>
            <a:r>
              <a:rPr lang="fr-FR" sz="3700" dirty="0"/>
              <a:t> (2.7.0)</a:t>
            </a:r>
          </a:p>
          <a:p>
            <a:r>
              <a:rPr lang="fr-FR" sz="3700" dirty="0"/>
              <a:t>  chef-client (4.3.0)</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a:t>    </a:t>
            </a:r>
            <a:r>
              <a:rPr lang="fr-FR" sz="3700" dirty="0" err="1"/>
              <a:t>windows</a:t>
            </a:r>
            <a:r>
              <a:rPr lang="fr-FR" sz="3700" dirty="0"/>
              <a:t> (~&gt; 1.11</a:t>
            </a:r>
            <a:r>
              <a:rPr lang="fr-FR" sz="3700" dirty="0"/>
              <a:t>)</a:t>
            </a:r>
          </a:p>
          <a:p>
            <a:r>
              <a:rPr lang="fr-FR" sz="3700" dirty="0"/>
              <a:t>...</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196691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400" dirty="0" err="1"/>
              <a:t>drwxr</a:t>
            </a:r>
            <a:r>
              <a:rPr lang="en-US" sz="2400" dirty="0"/>
              <a:t>-</a:t>
            </a:r>
            <a:r>
              <a:rPr lang="en-US" sz="2400" dirty="0" err="1"/>
              <a:t>xr</a:t>
            </a:r>
            <a:r>
              <a:rPr lang="en-US" sz="2400" dirty="0"/>
              <a:t>-x  12 YOU staff  408  2 Dec 15:46 chef_handler-1.1.6</a:t>
            </a:r>
          </a:p>
          <a:p>
            <a:r>
              <a:rPr lang="en-US" sz="2400" dirty="0" err="1"/>
              <a:t>drwxr</a:t>
            </a:r>
            <a:r>
              <a:rPr lang="en-US" sz="2400" dirty="0"/>
              <a:t>-</a:t>
            </a:r>
            <a:r>
              <a:rPr lang="en-US" sz="2400" dirty="0" err="1"/>
              <a:t>xr</a:t>
            </a:r>
            <a:r>
              <a:rPr lang="en-US" sz="2400" dirty="0"/>
              <a:t>-x  12 </a:t>
            </a:r>
            <a:r>
              <a:rPr lang="en-US" sz="2400" dirty="0"/>
              <a:t>YOU </a:t>
            </a:r>
            <a:r>
              <a:rPr lang="en-US" sz="2400" dirty="0"/>
              <a:t>staff  408  2 Dec 15:46 cron-1.6.1</a:t>
            </a:r>
          </a:p>
          <a:p>
            <a:r>
              <a:rPr lang="en-US" sz="2400" dirty="0" err="1"/>
              <a:t>drwxr</a:t>
            </a:r>
            <a:r>
              <a:rPr lang="en-US" sz="2400" dirty="0"/>
              <a:t>-</a:t>
            </a:r>
            <a:r>
              <a:rPr lang="en-US" sz="2400" dirty="0" err="1"/>
              <a:t>xr</a:t>
            </a:r>
            <a:r>
              <a:rPr lang="en-US" sz="2400" dirty="0"/>
              <a:t>-x  21 </a:t>
            </a:r>
            <a:r>
              <a:rPr lang="en-US" sz="2400" dirty="0"/>
              <a:t>YOU </a:t>
            </a:r>
            <a:r>
              <a:rPr lang="en-US" sz="2400" dirty="0"/>
              <a:t>staff  714  2 Dec 15:46 logrotate-1.8.0</a:t>
            </a:r>
          </a:p>
          <a:p>
            <a:r>
              <a:rPr lang="en-US" sz="2400" dirty="0" err="1"/>
              <a:t>drwxr</a:t>
            </a:r>
            <a:r>
              <a:rPr lang="en-US" sz="2400" dirty="0"/>
              <a:t>-</a:t>
            </a:r>
            <a:r>
              <a:rPr lang="en-US" sz="2400" dirty="0" err="1"/>
              <a:t>xr</a:t>
            </a:r>
            <a:r>
              <a:rPr lang="en-US" sz="2400" dirty="0"/>
              <a:t>-x  15 </a:t>
            </a:r>
            <a:r>
              <a:rPr lang="en-US" sz="2400" dirty="0"/>
              <a:t>YOU </a:t>
            </a:r>
            <a:r>
              <a:rPr lang="en-US" sz="2400" dirty="0"/>
              <a:t>staff  510  2 Dec 15:46 windows-1.36.6</a:t>
            </a:r>
          </a:p>
          <a:p>
            <a:r>
              <a:rPr lang="en-US" sz="2400" dirty="0" err="1"/>
              <a:t>drwxr</a:t>
            </a:r>
            <a:r>
              <a:rPr lang="en-US" sz="2400" dirty="0"/>
              <a:t>-</a:t>
            </a:r>
            <a:r>
              <a:rPr lang="en-US" sz="2400" dirty="0" err="1"/>
              <a:t>xr</a:t>
            </a:r>
            <a:r>
              <a:rPr lang="en-US" sz="2400" dirty="0"/>
              <a:t>-x   9 </a:t>
            </a:r>
            <a:r>
              <a:rPr lang="en-US" sz="2400" dirty="0"/>
              <a:t>YOU </a:t>
            </a:r>
            <a:r>
              <a:rPr lang="en-US" sz="2400" dirty="0"/>
              <a:t>staff  306 28 Nov 15:22 build-essential-2.1.3</a:t>
            </a:r>
          </a:p>
          <a:p>
            <a:r>
              <a:rPr lang="en-US" sz="2400" dirty="0" err="1"/>
              <a:t>drwxr</a:t>
            </a:r>
            <a:r>
              <a:rPr lang="en-US" sz="2400" dirty="0"/>
              <a:t>-</a:t>
            </a:r>
            <a:r>
              <a:rPr lang="en-US" sz="2400" dirty="0" err="1"/>
              <a:t>xr</a:t>
            </a:r>
            <a:r>
              <a:rPr lang="en-US" sz="2400" dirty="0"/>
              <a:t>-x  25 </a:t>
            </a:r>
            <a:r>
              <a:rPr lang="en-US" sz="2400" dirty="0"/>
              <a:t>YOU </a:t>
            </a:r>
            <a:r>
              <a:rPr lang="en-US" sz="2400" dirty="0"/>
              <a:t>staff  850  6 Nov 16:27 build-essential-2.1.2</a:t>
            </a:r>
          </a:p>
          <a:p>
            <a:r>
              <a:rPr lang="en-US" sz="2400" dirty="0" err="1"/>
              <a:t>drwxr</a:t>
            </a:r>
            <a:r>
              <a:rPr lang="en-US" sz="2400" dirty="0"/>
              <a:t>-</a:t>
            </a:r>
            <a:r>
              <a:rPr lang="en-US" sz="2400" dirty="0" err="1"/>
              <a:t>xr</a:t>
            </a:r>
            <a:r>
              <a:rPr lang="en-US" sz="2400" dirty="0"/>
              <a:t>-x  11 </a:t>
            </a:r>
            <a:r>
              <a:rPr lang="en-US" sz="2400" dirty="0"/>
              <a:t>YOU </a:t>
            </a:r>
            <a:r>
              <a:rPr lang="en-US" sz="2400" dirty="0"/>
              <a:t>staff  374  6 Nov 16:27 cpu-0.2.0</a:t>
            </a:r>
          </a:p>
          <a:p>
            <a:endParaRPr lang="en-US" sz="2400" dirty="0"/>
          </a:p>
        </p:txBody>
      </p:sp>
      <p:sp>
        <p:nvSpPr>
          <p:cNvPr id="3" name="Title 2"/>
          <p:cNvSpPr>
            <a:spLocks noGrp="1"/>
          </p:cNvSpPr>
          <p:nvPr>
            <p:ph type="title"/>
          </p:nvPr>
        </p:nvSpPr>
        <p:spPr/>
        <p:txBody>
          <a:bodyPr/>
          <a:lstStyle/>
          <a:p>
            <a:r>
              <a:rPr lang="en-US" dirty="0" smtClean="0"/>
              <a:t>View the </a:t>
            </a:r>
            <a:r>
              <a:rPr lang="en-US" dirty="0" err="1" smtClean="0"/>
              <a:t>Berkshelf</a:t>
            </a:r>
            <a:r>
              <a:rPr lang="en-US" dirty="0" smtClean="0"/>
              <a:t> in your home directory </a:t>
            </a:r>
            <a:endParaRPr lang="en-US" dirty="0"/>
          </a:p>
        </p:txBody>
      </p:sp>
      <p:sp>
        <p:nvSpPr>
          <p:cNvPr id="4" name="Content Placeholder 3"/>
          <p:cNvSpPr>
            <a:spLocks noGrp="1"/>
          </p:cNvSpPr>
          <p:nvPr>
            <p:ph sz="quarter" idx="12"/>
          </p:nvPr>
        </p:nvSpPr>
        <p:spPr/>
        <p:txBody>
          <a:bodyPr>
            <a:normAutofit/>
          </a:bodyPr>
          <a:lstStyle/>
          <a:p>
            <a:r>
              <a:rPr lang="en-US" dirty="0" smtClean="0"/>
              <a:t>$ </a:t>
            </a:r>
            <a:r>
              <a:rPr lang="en-US" dirty="0" err="1" smtClean="0"/>
              <a:t>ls</a:t>
            </a:r>
            <a:r>
              <a:rPr lang="en-US" dirty="0" smtClean="0"/>
              <a:t> -</a:t>
            </a:r>
            <a:r>
              <a:rPr lang="en-US" dirty="0" err="1" smtClean="0"/>
              <a:t>lt</a:t>
            </a:r>
            <a:r>
              <a:rPr lang="en-US" dirty="0" smtClean="0"/>
              <a:t> ~/.</a:t>
            </a:r>
            <a:r>
              <a:rPr lang="en-US" dirty="0" err="1" smtClean="0"/>
              <a:t>berkshelf</a:t>
            </a:r>
            <a:r>
              <a:rPr lang="en-US" dirty="0" smtClean="0"/>
              <a:t>/cookbooks/</a:t>
            </a:r>
            <a:endParaRPr lang="en-US" dirty="0"/>
          </a:p>
        </p:txBody>
      </p:sp>
    </p:spTree>
    <p:extLst>
      <p:ext uri="{BB962C8B-B14F-4D97-AF65-F5344CB8AC3E}">
        <p14:creationId xmlns:p14="http://schemas.microsoft.com/office/powerpoint/2010/main" val="4060562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100" dirty="0"/>
              <a:t>Uploaded chef-client </a:t>
            </a:r>
            <a:r>
              <a:rPr lang="en-US" sz="2100" dirty="0"/>
              <a:t>(4.0.0) </a:t>
            </a:r>
            <a:r>
              <a:rPr lang="en-US" sz="2100" dirty="0"/>
              <a:t>to: 'https://api.opscode.com:443/organizations</a:t>
            </a:r>
            <a:r>
              <a:rPr lang="en-US" sz="2100" dirty="0"/>
              <a:t>/MYORG'</a:t>
            </a:r>
            <a:endParaRPr lang="en-US" sz="2100" dirty="0"/>
          </a:p>
          <a:p>
            <a:r>
              <a:rPr lang="en-US" sz="2100" dirty="0"/>
              <a:t>Uploaded </a:t>
            </a:r>
            <a:r>
              <a:rPr lang="en-US" sz="2100" dirty="0" err="1"/>
              <a:t>chef_handler</a:t>
            </a:r>
            <a:r>
              <a:rPr lang="en-US" sz="2100" dirty="0"/>
              <a:t> (1.1.6) to: 'https://api.opscode.com:443/organizations</a:t>
            </a:r>
            <a:r>
              <a:rPr lang="en-US" sz="2100" dirty="0"/>
              <a:t>/</a:t>
            </a:r>
            <a:r>
              <a:rPr lang="en-US" sz="2100" dirty="0"/>
              <a:t>MYORG</a:t>
            </a:r>
            <a:r>
              <a:rPr lang="en-US" sz="2100" dirty="0"/>
              <a:t>'</a:t>
            </a:r>
            <a:endParaRPr lang="en-US" sz="2100" dirty="0"/>
          </a:p>
          <a:p>
            <a:r>
              <a:rPr lang="en-US" sz="2100" dirty="0"/>
              <a:t>Uploaded </a:t>
            </a:r>
            <a:r>
              <a:rPr lang="en-US" sz="2100" dirty="0" err="1"/>
              <a:t>cron</a:t>
            </a:r>
            <a:r>
              <a:rPr lang="en-US" sz="2100" dirty="0"/>
              <a:t> (1.6.1) to: 'https://api.opscode.com:443/organizations</a:t>
            </a:r>
            <a:r>
              <a:rPr lang="en-US" sz="2100" dirty="0"/>
              <a:t>/</a:t>
            </a:r>
            <a:r>
              <a:rPr lang="en-US" sz="2100" dirty="0"/>
              <a:t>MYORG</a:t>
            </a:r>
            <a:r>
              <a:rPr lang="en-US" sz="2100" dirty="0"/>
              <a:t>'</a:t>
            </a:r>
            <a:endParaRPr lang="en-US" sz="2100" dirty="0"/>
          </a:p>
          <a:p>
            <a:r>
              <a:rPr lang="en-US" sz="2100" dirty="0"/>
              <a:t>Uploaded </a:t>
            </a:r>
            <a:r>
              <a:rPr lang="en-US" sz="2100" dirty="0" err="1"/>
              <a:t>logrotate</a:t>
            </a:r>
            <a:r>
              <a:rPr lang="en-US" sz="2100" dirty="0"/>
              <a:t> (</a:t>
            </a:r>
            <a:r>
              <a:rPr lang="en-US" sz="2100" dirty="0"/>
              <a:t>1.8.0</a:t>
            </a:r>
            <a:r>
              <a:rPr lang="en-US" sz="2100" dirty="0"/>
              <a:t>) to: 'https://api.opscode.com:443/organizations</a:t>
            </a:r>
            <a:r>
              <a:rPr lang="en-US" sz="2100" dirty="0"/>
              <a:t>/</a:t>
            </a:r>
            <a:r>
              <a:rPr lang="en-US" sz="2100" dirty="0"/>
              <a:t>MYORG</a:t>
            </a:r>
            <a:r>
              <a:rPr lang="en-US" sz="2100" dirty="0"/>
              <a:t>'</a:t>
            </a:r>
            <a:endParaRPr lang="en-US" sz="2100" dirty="0"/>
          </a:p>
          <a:p>
            <a:r>
              <a:rPr lang="en-US" sz="2100" dirty="0"/>
              <a:t>Uploaded windows (1.34.8) to: 'https://api.opscode.com:443/organizations</a:t>
            </a:r>
            <a:r>
              <a:rPr lang="en-US" sz="2100" dirty="0"/>
              <a:t>/</a:t>
            </a:r>
            <a:r>
              <a:rPr lang="en-US" sz="2100" dirty="0"/>
              <a:t>MYORG</a:t>
            </a:r>
            <a:r>
              <a:rPr lang="en-US" sz="2100" dirty="0"/>
              <a:t>'</a:t>
            </a:r>
            <a:endParaRPr lang="en-US" sz="21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sz="quarter" idx="12"/>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3188266335"/>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000" dirty="0"/>
              <a:t>Uploaded apt (2.7.0) to: 'https://api.opscode.com:443/organizations</a:t>
            </a:r>
            <a:r>
              <a:rPr lang="en-US" sz="2000" dirty="0"/>
              <a:t>/</a:t>
            </a:r>
            <a:r>
              <a:rPr lang="en-US" sz="2000" dirty="0"/>
              <a:t>MYORG</a:t>
            </a:r>
            <a:r>
              <a:rPr lang="en-US" sz="2000" dirty="0"/>
              <a:t>'</a:t>
            </a:r>
            <a:endParaRPr lang="en-US" sz="2000" dirty="0"/>
          </a:p>
          <a:p>
            <a:r>
              <a:rPr lang="en-US" sz="2000" dirty="0"/>
              <a:t>Uploaded chef-client (4.3.0) to: 'https://api.opscode.com:443/organizations</a:t>
            </a:r>
            <a:r>
              <a:rPr lang="en-US" sz="2000" dirty="0"/>
              <a:t>/MYORG'</a:t>
            </a:r>
            <a:endParaRPr lang="en-US" sz="2000" dirty="0"/>
          </a:p>
          <a:p>
            <a:r>
              <a:rPr lang="en-US" sz="2000" dirty="0"/>
              <a:t>Uploaded chef-server (3.1.1) to: 'https://api.opscode.com:443/organizations</a:t>
            </a:r>
            <a:r>
              <a:rPr lang="en-US" sz="2000" dirty="0"/>
              <a:t>/MYORG'</a:t>
            </a:r>
            <a:endParaRPr lang="en-US" sz="2000" dirty="0"/>
          </a:p>
          <a:p>
            <a:r>
              <a:rPr lang="en-US" sz="2000" dirty="0"/>
              <a:t>Uploaded chef-server-ingredient (0.3.2) to: 'https://api.opscode.com:443/organizations</a:t>
            </a:r>
            <a:r>
              <a:rPr lang="en-US" sz="2000" dirty="0"/>
              <a:t>/MYORG'</a:t>
            </a:r>
            <a:endParaRPr lang="en-US" sz="2000" dirty="0"/>
          </a:p>
          <a:p>
            <a:r>
              <a:rPr lang="en-US" sz="2000" dirty="0"/>
              <a:t>Uploaded </a:t>
            </a:r>
            <a:r>
              <a:rPr lang="en-US" sz="2000" dirty="0" err="1"/>
              <a:t>chef_handler</a:t>
            </a:r>
            <a:r>
              <a:rPr lang="en-US" sz="2000" dirty="0"/>
              <a:t> (1.1.8) to: 'https://api.opscode.com:443/organizations</a:t>
            </a:r>
            <a:r>
              <a:rPr lang="en-US" sz="2000" dirty="0"/>
              <a:t>/MYORG'</a:t>
            </a:r>
            <a:endParaRPr lang="en-US" sz="2000" dirty="0"/>
          </a:p>
          <a:p>
            <a:r>
              <a:rPr lang="en-US" sz="2000" dirty="0"/>
              <a:t>Uploaded </a:t>
            </a:r>
            <a:r>
              <a:rPr lang="en-US" sz="2000" dirty="0" err="1"/>
              <a:t>cron</a:t>
            </a:r>
            <a:r>
              <a:rPr lang="en-US" sz="2000" dirty="0"/>
              <a:t> (1.6.1) to: 'https://api.opscode.com:443/organizations</a:t>
            </a:r>
            <a:r>
              <a:rPr lang="en-US" sz="2000" dirty="0"/>
              <a:t>/MYORG'</a:t>
            </a:r>
            <a:endParaRPr lang="en-US" sz="2000" dirty="0"/>
          </a:p>
          <a:p>
            <a:r>
              <a:rPr lang="en-US" sz="2000" dirty="0"/>
              <a:t>Uploaded </a:t>
            </a:r>
            <a:r>
              <a:rPr lang="en-US" sz="2000" dirty="0" err="1"/>
              <a:t>logrotate</a:t>
            </a:r>
            <a:r>
              <a:rPr lang="en-US" sz="2000" dirty="0"/>
              <a:t> (1.9.1) to: 'https://api.opscode.com:443/organizations</a:t>
            </a:r>
            <a:r>
              <a:rPr lang="en-US" sz="2000" dirty="0"/>
              <a:t>/MYORG'</a:t>
            </a:r>
            <a:endParaRPr lang="en-US" sz="2000" dirty="0"/>
          </a:p>
          <a:p>
            <a:r>
              <a:rPr lang="en-US" sz="2000" dirty="0"/>
              <a:t>Uploaded </a:t>
            </a:r>
            <a:r>
              <a:rPr lang="en-US" sz="2000" dirty="0" err="1"/>
              <a:t>packagecloud</a:t>
            </a:r>
            <a:r>
              <a:rPr lang="en-US" sz="2000" dirty="0"/>
              <a:t> (0.0.18) to: 'https://api.opscode.com:443/organizations</a:t>
            </a:r>
            <a:r>
              <a:rPr lang="en-US" sz="2000" dirty="0"/>
              <a:t>/MYORG'</a:t>
            </a:r>
            <a:endParaRPr lang="en-US" sz="2000" dirty="0"/>
          </a:p>
          <a:p>
            <a:r>
              <a:rPr lang="en-US" sz="2000" dirty="0"/>
              <a:t>Uploaded </a:t>
            </a:r>
            <a:r>
              <a:rPr lang="en-US" sz="2000" dirty="0" err="1"/>
              <a:t>runit</a:t>
            </a:r>
            <a:r>
              <a:rPr lang="en-US" sz="2000" dirty="0"/>
              <a:t> (1.6.0) to: 'https://api.opscode.com:443/organizations</a:t>
            </a:r>
            <a:r>
              <a:rPr lang="en-US" sz="2000" dirty="0"/>
              <a:t>/MYORG'</a:t>
            </a:r>
            <a:endParaRPr lang="en-US" sz="2000" dirty="0"/>
          </a:p>
          <a:p>
            <a:r>
              <a:rPr lang="en-US" sz="2000" dirty="0"/>
              <a:t>Uploaded windows (1.37.0) to: 'https://api.opscode.com:443/organizations</a:t>
            </a:r>
            <a:r>
              <a:rPr lang="en-US" sz="2000" dirty="0"/>
              <a:t>/MYORG'</a:t>
            </a:r>
            <a:endParaRPr lang="en-US" sz="20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sz="quarter" idx="12"/>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2161342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7500" lnSpcReduction="20000"/>
          </a:bodyPr>
          <a:lstStyle/>
          <a:p>
            <a:r>
              <a:rPr lang="en-US" dirty="0"/>
              <a:t>apt                      2.7.0</a:t>
            </a:r>
          </a:p>
          <a:p>
            <a:r>
              <a:rPr lang="en-US" dirty="0"/>
              <a:t>build-essential          2.2.3</a:t>
            </a:r>
          </a:p>
          <a:p>
            <a:r>
              <a:rPr lang="en-US" dirty="0"/>
              <a:t>chef-client              4.3.0</a:t>
            </a:r>
          </a:p>
          <a:p>
            <a:r>
              <a:rPr lang="en-US" dirty="0"/>
              <a:t>chef-server              3.1.1</a:t>
            </a:r>
          </a:p>
          <a:p>
            <a:r>
              <a:rPr lang="en-US" dirty="0"/>
              <a:t>chef-server-ingredient   0.3.2</a:t>
            </a:r>
          </a:p>
          <a:p>
            <a:r>
              <a:rPr lang="en-US" dirty="0" err="1"/>
              <a:t>chef_handler</a:t>
            </a:r>
            <a:r>
              <a:rPr lang="en-US" dirty="0"/>
              <a:t>             1.1.8</a:t>
            </a:r>
          </a:p>
          <a:p>
            <a:r>
              <a:rPr lang="en-US" dirty="0" err="1"/>
              <a:t>cpu</a:t>
            </a:r>
            <a:r>
              <a:rPr lang="en-US" dirty="0"/>
              <a:t>                      0.2.0</a:t>
            </a:r>
          </a:p>
          <a:p>
            <a:r>
              <a:rPr lang="en-US" dirty="0" err="1"/>
              <a:t>cron</a:t>
            </a:r>
            <a:r>
              <a:rPr lang="en-US" dirty="0"/>
              <a:t>                     1.6.1</a:t>
            </a:r>
          </a:p>
          <a:p>
            <a:r>
              <a:rPr lang="en-US" dirty="0" err="1"/>
              <a:t>haproxy</a:t>
            </a:r>
            <a:r>
              <a:rPr lang="en-US" dirty="0"/>
              <a:t>                  1.6.6</a:t>
            </a:r>
          </a:p>
          <a:p>
            <a:r>
              <a:rPr lang="en-US" dirty="0" err="1"/>
              <a:t>logrotate</a:t>
            </a:r>
            <a:r>
              <a:rPr lang="en-US" dirty="0"/>
              <a:t>                1.9.1</a:t>
            </a:r>
          </a:p>
          <a:p>
            <a:r>
              <a:rPr lang="en-US" dirty="0" err="1"/>
              <a:t>myapache</a:t>
            </a:r>
            <a:r>
              <a:rPr lang="en-US" dirty="0"/>
              <a:t>                 0.3.0</a:t>
            </a:r>
          </a:p>
          <a:p>
            <a:r>
              <a:rPr lang="en-US" dirty="0" err="1"/>
              <a:t>myhaproxy</a:t>
            </a:r>
            <a:r>
              <a:rPr lang="en-US" dirty="0"/>
              <a:t>                0.1.0</a:t>
            </a:r>
          </a:p>
          <a:p>
            <a:r>
              <a:rPr lang="en-US" dirty="0" err="1"/>
              <a:t>packagecloud</a:t>
            </a:r>
            <a:r>
              <a:rPr lang="en-US" dirty="0"/>
              <a:t>             0.0.18</a:t>
            </a:r>
          </a:p>
          <a:p>
            <a:r>
              <a:rPr lang="en-US" dirty="0" err="1"/>
              <a:t>runit</a:t>
            </a:r>
            <a:r>
              <a:rPr lang="en-US" dirty="0"/>
              <a:t>                    1.6.0</a:t>
            </a:r>
          </a:p>
          <a:p>
            <a:r>
              <a:rPr lang="en-US" dirty="0"/>
              <a:t>windows                  1.37.0</a:t>
            </a:r>
          </a:p>
        </p:txBody>
      </p:sp>
      <p:sp>
        <p:nvSpPr>
          <p:cNvPr id="3" name="Title 2"/>
          <p:cNvSpPr>
            <a:spLocks noGrp="1"/>
          </p:cNvSpPr>
          <p:nvPr>
            <p:ph type="title"/>
          </p:nvPr>
        </p:nvSpPr>
        <p:spPr/>
        <p:txBody>
          <a:bodyPr/>
          <a:lstStyle/>
          <a:p>
            <a:r>
              <a:rPr lang="en-US" dirty="0" smtClean="0"/>
              <a:t>View cookbooks on Chef Server</a:t>
            </a:r>
            <a:endParaRPr lang="en-US" dirty="0"/>
          </a:p>
        </p:txBody>
      </p:sp>
      <p:sp>
        <p:nvSpPr>
          <p:cNvPr id="4" name="Content Placeholder 3"/>
          <p:cNvSpPr>
            <a:spLocks noGrp="1"/>
          </p:cNvSpPr>
          <p:nvPr>
            <p:ph sz="quarter" idx="12"/>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24992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a:t>
            </a:r>
            <a:r>
              <a:rPr lang="en-US" dirty="0" smtClean="0"/>
              <a:t>chef</a:t>
            </a:r>
            <a:r>
              <a:rPr lang="en-US" dirty="0" smtClean="0"/>
              <a:t>-client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chef-client as a service</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every 5 minutes</a:t>
            </a:r>
            <a:endParaRPr lang="en-US" dirty="0"/>
          </a:p>
        </p:txBody>
      </p:sp>
    </p:spTree>
    <p:extLst>
      <p:ext uri="{BB962C8B-B14F-4D97-AF65-F5344CB8AC3E}">
        <p14:creationId xmlns:p14="http://schemas.microsoft.com/office/powerpoint/2010/main" val="594319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smtClean="0"/>
              <a:t>Wrapper Cookbooks</a:t>
            </a:r>
            <a:endParaRPr lang="en-US" dirty="0"/>
          </a:p>
        </p:txBody>
      </p:sp>
      <p:sp>
        <p:nvSpPr>
          <p:cNvPr id="3" name="Text Placeholder 2"/>
          <p:cNvSpPr>
            <a:spLocks noGrp="1"/>
          </p:cNvSpPr>
          <p:nvPr>
            <p:ph type="body" sz="quarter" idx="10"/>
          </p:nvPr>
        </p:nvSpPr>
        <p:spPr>
          <a:xfrm>
            <a:off x="609600" y="1524000"/>
            <a:ext cx="15414097" cy="7010400"/>
          </a:xfrm>
        </p:spPr>
        <p:txBody>
          <a:bodyPr/>
          <a:lstStyle/>
          <a:p>
            <a:r>
              <a:rPr lang="en-US" sz="4300" dirty="0"/>
              <a:t>Don't use forked community cookbooks in production, or you will miss out on upstream changes, and will have to rebase</a:t>
            </a:r>
          </a:p>
          <a:p>
            <a:endParaRPr lang="en-US" sz="4300" dirty="0"/>
          </a:p>
          <a:p>
            <a:r>
              <a:rPr lang="en-US" sz="4300" dirty="0"/>
              <a:t>Instead use </a:t>
            </a:r>
            <a:r>
              <a:rPr lang="en-US" sz="4300" b="1" dirty="0"/>
              <a:t>wrapper cookbooks </a:t>
            </a:r>
            <a:r>
              <a:rPr lang="en-US" sz="4300" dirty="0"/>
              <a:t>to wrap upstream cookbooks and change their behavior </a:t>
            </a:r>
            <a:r>
              <a:rPr lang="en-US" sz="4300" dirty="0"/>
              <a:t>without </a:t>
            </a:r>
            <a:r>
              <a:rPr lang="en-US" sz="4300" dirty="0"/>
              <a:t>forking</a:t>
            </a:r>
          </a:p>
          <a:p>
            <a:endParaRPr lang="en-US" sz="4300" dirty="0"/>
          </a:p>
          <a:p>
            <a:r>
              <a:rPr lang="en-US" sz="4300" dirty="0"/>
              <a:t>We will create a new wrapper cookbook ('</a:t>
            </a:r>
            <a:r>
              <a:rPr lang="en-US" sz="4300" dirty="0" err="1"/>
              <a:t>myhaproxy</a:t>
            </a:r>
            <a:r>
              <a:rPr lang="en-US" sz="4300" dirty="0"/>
              <a:t>') to set our attribute values, and pull in our existing community recipe</a:t>
            </a:r>
            <a:endParaRPr lang="en-US" sz="4300" dirty="0"/>
          </a:p>
        </p:txBody>
      </p:sp>
    </p:spTree>
    <p:extLst>
      <p:ext uri="{BB962C8B-B14F-4D97-AF65-F5344CB8AC3E}">
        <p14:creationId xmlns:p14="http://schemas.microsoft.com/office/powerpoint/2010/main" val="13234351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2913" name="Rectangle 1"/>
          <p:cNvSpPr>
            <a:spLocks noGrp="1" noChangeArrowheads="1"/>
          </p:cNvSpPr>
          <p:nvPr>
            <p:ph type="title"/>
          </p:nvPr>
        </p:nvSpPr>
        <p:spPr/>
        <p:txBody>
          <a:bodyPr/>
          <a:lstStyle/>
          <a:p>
            <a:r>
              <a:rPr lang="en-US" smtClean="0"/>
              <a:t>Best Practice</a:t>
            </a:r>
            <a:endParaRPr lang="en-US" dirty="0"/>
          </a:p>
        </p:txBody>
      </p:sp>
      <p:sp>
        <p:nvSpPr>
          <p:cNvPr id="1062914" name="Rectangle 2"/>
          <p:cNvSpPr>
            <a:spLocks noGrp="1" noChangeArrowheads="1"/>
          </p:cNvSpPr>
          <p:nvPr>
            <p:ph idx="1"/>
          </p:nvPr>
        </p:nvSpPr>
        <p:spPr/>
        <p:txBody>
          <a:bodyPr>
            <a:normAutofit/>
          </a:bodyPr>
          <a:lstStyle/>
          <a:p>
            <a:r>
              <a:rPr lang="en-US" dirty="0" smtClean="0"/>
              <a:t>Well-written cookbooks change behavior based on attributes</a:t>
            </a:r>
          </a:p>
          <a:p>
            <a:pPr lvl="1"/>
            <a:r>
              <a:rPr lang="en-US" dirty="0" smtClean="0"/>
              <a:t>Ideally, you don't have to modify the contents of a cookbook to use it for your specific use case</a:t>
            </a:r>
          </a:p>
          <a:p>
            <a:pPr lvl="1"/>
            <a:r>
              <a:rPr lang="en-US" dirty="0" smtClean="0"/>
              <a:t>Look at the attributes directory for things you can override through roles to affect behavior of the cookbook</a:t>
            </a:r>
          </a:p>
          <a:p>
            <a:pPr lvl="1"/>
            <a:r>
              <a:rPr lang="en-US" dirty="0" smtClean="0"/>
              <a:t>Of course, well written cookbooks have sane defaults, and a README to describe all this.</a:t>
            </a:r>
            <a:endParaRPr lang="en-US" dirty="0"/>
          </a:p>
        </p:txBody>
      </p:sp>
    </p:spTree>
    <p:extLst>
      <p:ext uri="{BB962C8B-B14F-4D97-AF65-F5344CB8AC3E}">
        <p14:creationId xmlns:p14="http://schemas.microsoft.com/office/powerpoint/2010/main" val="1819976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17111331"/>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84594914"/>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99729474"/>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78113274"/>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Autofit/>
          </a:bodyPr>
          <a:lstStyle/>
          <a:p>
            <a:r>
              <a:rPr lang="en-US" sz="3700" dirty="0" err="1"/>
              <a:t>mynode</a:t>
            </a:r>
            <a:r>
              <a:rPr lang="en-US" sz="3700" dirty="0"/>
              <a:t>:</a:t>
            </a:r>
          </a:p>
          <a:p>
            <a:r>
              <a:rPr lang="en-US" sz="3700" dirty="0"/>
              <a:t>  </a:t>
            </a:r>
            <a:r>
              <a:rPr lang="en-US" sz="3700" dirty="0" err="1"/>
              <a:t>run_list</a:t>
            </a:r>
            <a:r>
              <a:rPr lang="en-US" sz="3700" dirty="0"/>
              <a:t>:</a:t>
            </a:r>
          </a:p>
          <a:p>
            <a:r>
              <a:rPr lang="en-US" sz="3700" dirty="0"/>
              <a:t>    recipe[</a:t>
            </a:r>
            <a:r>
              <a:rPr lang="en-US" sz="3700" dirty="0" err="1"/>
              <a:t>myapache</a:t>
            </a:r>
            <a:r>
              <a:rPr lang="en-US" sz="3700" dirty="0"/>
              <a:t>]</a:t>
            </a:r>
          </a:p>
          <a:p>
            <a:r>
              <a:rPr lang="en-US" sz="3700" dirty="0"/>
              <a:t>    recipe[</a:t>
            </a:r>
            <a:r>
              <a:rPr lang="en-US" sz="3700" dirty="0" err="1"/>
              <a:t>myhaproxy</a:t>
            </a:r>
            <a:r>
              <a:rPr lang="en-US" sz="3700" dirty="0"/>
              <a:t>]</a:t>
            </a:r>
          </a:p>
          <a:p>
            <a:r>
              <a:rPr lang="en-US" sz="3700" dirty="0"/>
              <a:t>    recipe[chef-client::</a:t>
            </a:r>
            <a:r>
              <a:rPr lang="en-US" sz="3700" dirty="0" err="1"/>
              <a:t>delete_validation</a:t>
            </a:r>
            <a:r>
              <a:rPr lang="en-US" sz="3700" dirty="0"/>
              <a:t>]</a:t>
            </a:r>
          </a:p>
          <a:p>
            <a:r>
              <a:rPr lang="en-US" sz="3700" dirty="0"/>
              <a:t>    recipe[chef-client]</a:t>
            </a:r>
          </a:p>
        </p:txBody>
      </p:sp>
      <p:sp>
        <p:nvSpPr>
          <p:cNvPr id="3" name="Title 2"/>
          <p:cNvSpPr>
            <a:spLocks noGrp="1"/>
          </p:cNvSpPr>
          <p:nvPr>
            <p:ph type="title"/>
          </p:nvPr>
        </p:nvSpPr>
        <p:spPr/>
        <p:txBody>
          <a:bodyPr>
            <a:normAutofit/>
          </a:bodyPr>
          <a:lstStyle/>
          <a:p>
            <a:r>
              <a:rPr lang="en-US" sz="5300" dirty="0"/>
              <a:t>Add </a:t>
            </a:r>
            <a:r>
              <a:rPr lang="en-US" sz="5300" dirty="0">
                <a:sym typeface="Courier" charset="0"/>
              </a:rPr>
              <a:t>chef-</a:t>
            </a:r>
            <a:r>
              <a:rPr lang="en-US" sz="5300" dirty="0">
                <a:sym typeface="Courier" charset="0"/>
              </a:rPr>
              <a:t>client recipes </a:t>
            </a:r>
            <a:r>
              <a:rPr lang="en-US" sz="5300" dirty="0"/>
              <a:t>to run list</a:t>
            </a:r>
            <a:endParaRPr lang="en-US" sz="5300" dirty="0"/>
          </a:p>
        </p:txBody>
      </p:sp>
      <p:sp>
        <p:nvSpPr>
          <p:cNvPr id="4" name="Content Placeholder 3"/>
          <p:cNvSpPr>
            <a:spLocks noGrp="1"/>
          </p:cNvSpPr>
          <p:nvPr>
            <p:ph sz="quarter" idx="12"/>
          </p:nvPr>
        </p:nvSpPr>
        <p:spPr/>
        <p:txBody>
          <a:bodyPr wrap="square">
            <a:noAutofit/>
          </a:bodyPr>
          <a:lstStyle/>
          <a:p>
            <a:r>
              <a:rPr lang="en-US" sz="2700" dirty="0"/>
              <a:t>$ knife node </a:t>
            </a:r>
            <a:r>
              <a:rPr lang="en-US" sz="2700" dirty="0" err="1"/>
              <a:t>run_list</a:t>
            </a:r>
            <a:r>
              <a:rPr lang="en-US" sz="2700" dirty="0"/>
              <a:t> set </a:t>
            </a:r>
            <a:r>
              <a:rPr lang="en-US" sz="2700" dirty="0" err="1"/>
              <a:t>mynode</a:t>
            </a:r>
            <a:r>
              <a:rPr lang="en-US" sz="2700" dirty="0"/>
              <a:t> "recipe[</a:t>
            </a:r>
            <a:r>
              <a:rPr lang="en-US" sz="2700" dirty="0" err="1"/>
              <a:t>myapache</a:t>
            </a:r>
            <a:r>
              <a:rPr lang="en-US" sz="2700" dirty="0"/>
              <a:t>], recipe[</a:t>
            </a:r>
            <a:r>
              <a:rPr lang="en-US" sz="2700" dirty="0" err="1"/>
              <a:t>myhaproxy</a:t>
            </a:r>
            <a:r>
              <a:rPr lang="en-US" sz="2700" dirty="0"/>
              <a:t>], </a:t>
            </a:r>
            <a:r>
              <a:rPr lang="en-US" sz="2700" dirty="0">
                <a:sym typeface="Courier" charset="0"/>
              </a:rPr>
              <a:t>recipe[chef-client::</a:t>
            </a:r>
            <a:r>
              <a:rPr lang="en-US" sz="2700" dirty="0" err="1">
                <a:sym typeface="Courier" charset="0"/>
              </a:rPr>
              <a:t>delete_validation</a:t>
            </a:r>
            <a:r>
              <a:rPr lang="en-US" sz="2700" dirty="0">
                <a:sym typeface="Courier" charset="0"/>
              </a:rPr>
              <a:t>], recipe[chef-client]"</a:t>
            </a:r>
            <a:endParaRPr lang="en-US" sz="2700" dirty="0"/>
          </a:p>
        </p:txBody>
      </p:sp>
    </p:spTree>
    <p:extLst>
      <p:ext uri="{BB962C8B-B14F-4D97-AF65-F5344CB8AC3E}">
        <p14:creationId xmlns:p14="http://schemas.microsoft.com/office/powerpoint/2010/main" val="365585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solidFill>
            <a:srgbClr val="000090"/>
          </a:solidFill>
        </p:spPr>
        <p:txBody>
          <a:bodyPr wrap="square">
            <a:noAutofit/>
          </a:bodyPr>
          <a:lstStyle/>
          <a:p>
            <a:r>
              <a:rPr lang="en-US" sz="1900" dirty="0">
                <a:sym typeface="Courier" charset="0"/>
              </a:rPr>
              <a:t>...</a:t>
            </a:r>
          </a:p>
          <a:p>
            <a:r>
              <a:rPr lang="en-US" sz="1900" dirty="0">
                <a:sym typeface="Courier" charset="0"/>
              </a:rPr>
              <a:t>Recipe: chef-client::</a:t>
            </a:r>
            <a:r>
              <a:rPr lang="en-US" sz="1900" dirty="0" err="1">
                <a:sym typeface="Courier" charset="0"/>
              </a:rPr>
              <a:t>delete_validation</a:t>
            </a:r>
            <a:r>
              <a:rPr lang="en-US" sz="1900" dirty="0">
                <a:sym typeface="Courier" charset="0"/>
              </a:rPr>
              <a:t>  * file[/</a:t>
            </a:r>
            <a:r>
              <a:rPr lang="en-US" sz="1900" dirty="0" err="1">
                <a:sym typeface="Courier" charset="0"/>
              </a:rPr>
              <a:t>etc</a:t>
            </a:r>
            <a:r>
              <a:rPr lang="en-US" sz="1900" dirty="0">
                <a:sym typeface="Courier" charset="0"/>
              </a:rPr>
              <a:t>/chef/</a:t>
            </a:r>
            <a:r>
              <a:rPr lang="en-US" sz="1900" dirty="0" err="1">
                <a:sym typeface="Courier" charset="0"/>
              </a:rPr>
              <a:t>validation.pem</a:t>
            </a:r>
            <a:r>
              <a:rPr lang="en-US" sz="1900" dirty="0">
                <a:sym typeface="Courier" charset="0"/>
              </a:rPr>
              <a:t>] action delete[2014-01-07T09:05:43-05:00] INFO: Processing file[/</a:t>
            </a:r>
            <a:r>
              <a:rPr lang="en-US" sz="1900" dirty="0" err="1">
                <a:sym typeface="Courier" charset="0"/>
              </a:rPr>
              <a:t>etc</a:t>
            </a:r>
            <a:r>
              <a:rPr lang="en-US" sz="1900" dirty="0">
                <a:sym typeface="Courier" charset="0"/>
              </a:rPr>
              <a:t>/chef/</a:t>
            </a:r>
            <a:r>
              <a:rPr lang="en-US" sz="1900" dirty="0" err="1">
                <a:sym typeface="Courier" charset="0"/>
              </a:rPr>
              <a:t>validation.pem</a:t>
            </a:r>
            <a:r>
              <a:rPr lang="en-US" sz="1900" dirty="0">
                <a:sym typeface="Courier" charset="0"/>
              </a:rPr>
              <a:t>] action delete (chef-client::</a:t>
            </a:r>
            <a:r>
              <a:rPr lang="en-US" sz="1900" dirty="0" err="1">
                <a:sym typeface="Courier" charset="0"/>
              </a:rPr>
              <a:t>delete_validation</a:t>
            </a:r>
            <a:r>
              <a:rPr lang="en-US" sz="1900" dirty="0">
                <a:sym typeface="Courier" charset="0"/>
              </a:rPr>
              <a:t> line 25)</a:t>
            </a:r>
          </a:p>
          <a:p>
            <a:r>
              <a:rPr lang="en-US" sz="1900" dirty="0">
                <a:sym typeface="Courier" charset="0"/>
              </a:rPr>
              <a:t>[2014-01-07T09:05:43-05:00] INFO: file[/</a:t>
            </a:r>
            <a:r>
              <a:rPr lang="en-US" sz="1900" dirty="0" err="1">
                <a:sym typeface="Courier" charset="0"/>
              </a:rPr>
              <a:t>etc</a:t>
            </a:r>
            <a:r>
              <a:rPr lang="en-US" sz="1900" dirty="0">
                <a:sym typeface="Courier" charset="0"/>
              </a:rPr>
              <a:t>/chef/</a:t>
            </a:r>
            <a:r>
              <a:rPr lang="en-US" sz="1900" dirty="0" err="1">
                <a:sym typeface="Courier" charset="0"/>
              </a:rPr>
              <a:t>validation.pem</a:t>
            </a:r>
            <a:r>
              <a:rPr lang="en-US" sz="1900" dirty="0">
                <a:sym typeface="Courier" charset="0"/>
              </a:rPr>
              <a:t>] deleted file at /</a:t>
            </a:r>
            <a:r>
              <a:rPr lang="en-US" sz="1900" dirty="0" err="1">
                <a:sym typeface="Courier" charset="0"/>
              </a:rPr>
              <a:t>etc</a:t>
            </a:r>
            <a:r>
              <a:rPr lang="en-US" sz="1900" dirty="0">
                <a:sym typeface="Courier" charset="0"/>
              </a:rPr>
              <a:t>/chef/</a:t>
            </a:r>
            <a:r>
              <a:rPr lang="en-US" sz="1900" dirty="0" err="1">
                <a:sym typeface="Courier" charset="0"/>
              </a:rPr>
              <a:t>validation.pem</a:t>
            </a:r>
            <a:r>
              <a:rPr lang="en-US" sz="1900" dirty="0">
                <a:sym typeface="Courier" charset="0"/>
              </a:rPr>
              <a:t>    - delete file /</a:t>
            </a:r>
            <a:r>
              <a:rPr lang="en-US" sz="1900" dirty="0" err="1">
                <a:sym typeface="Courier" charset="0"/>
              </a:rPr>
              <a:t>etc</a:t>
            </a:r>
            <a:r>
              <a:rPr lang="en-US" sz="1900" dirty="0">
                <a:sym typeface="Courier" charset="0"/>
              </a:rPr>
              <a:t>/chef/</a:t>
            </a:r>
            <a:r>
              <a:rPr lang="en-US" sz="1900" dirty="0" err="1">
                <a:sym typeface="Courier" charset="0"/>
              </a:rPr>
              <a:t>validation.pem</a:t>
            </a:r>
            <a:r>
              <a:rPr lang="en-US" sz="1900" dirty="0">
                <a:sym typeface="Courier" charset="0"/>
              </a:rPr>
              <a:t>...  * service[chef-client] action enable</a:t>
            </a:r>
          </a:p>
          <a:p>
            <a:r>
              <a:rPr lang="en-US" sz="1900" dirty="0">
                <a:sym typeface="Courier" charset="0"/>
              </a:rPr>
              <a:t>[2014-01-07T09:05:46-05:00] INFO: Processing service[chef-client] action enable (chef-client::</a:t>
            </a:r>
            <a:r>
              <a:rPr lang="en-US" sz="1900" dirty="0" err="1">
                <a:sym typeface="Courier" charset="0"/>
              </a:rPr>
              <a:t>init_service</a:t>
            </a:r>
            <a:r>
              <a:rPr lang="en-US" sz="1900" dirty="0">
                <a:sym typeface="Courier" charset="0"/>
              </a:rPr>
              <a:t> line 32)</a:t>
            </a:r>
          </a:p>
          <a:p>
            <a:r>
              <a:rPr lang="en-US" sz="1900" dirty="0">
                <a:sym typeface="Courier" charset="0"/>
              </a:rPr>
              <a:t>[2014-01-07T09:05:47-05:00] INFO: service[chef-client] enabled    - enable service service[chef-client]  * service[chef-client] action start</a:t>
            </a:r>
          </a:p>
          <a:p>
            <a:r>
              <a:rPr lang="en-US" sz="1900" dirty="0">
                <a:sym typeface="Courier" charset="0"/>
              </a:rPr>
              <a:t>[2014-01-07T09:05:47-05:00] INFO: Processing service[chef-client] action start (chef-client::</a:t>
            </a:r>
            <a:r>
              <a:rPr lang="en-US" sz="1900" dirty="0" err="1">
                <a:sym typeface="Courier" charset="0"/>
              </a:rPr>
              <a:t>init_service</a:t>
            </a:r>
            <a:r>
              <a:rPr lang="en-US" sz="1900" dirty="0">
                <a:sym typeface="Courier" charset="0"/>
              </a:rPr>
              <a:t> line 32)</a:t>
            </a:r>
          </a:p>
          <a:p>
            <a:r>
              <a:rPr lang="en-US" sz="1900" dirty="0">
                <a:sym typeface="Courier" charset="0"/>
              </a:rPr>
              <a:t>[2014-01-07T09:05:48-05:00] INFO: service[chef-client] started    - start service service[chef-client]...</a:t>
            </a:r>
          </a:p>
          <a:p>
            <a:r>
              <a:rPr lang="en-US" sz="1900" dirty="0">
                <a:sym typeface="Courier" charset="0"/>
              </a:rPr>
              <a:t>[2014-01-07T09:05:55-05:00] INFO: template[/</a:t>
            </a:r>
            <a:r>
              <a:rPr lang="en-US" sz="1900" dirty="0" err="1">
                <a:sym typeface="Courier" charset="0"/>
              </a:rPr>
              <a:t>etc</a:t>
            </a:r>
            <a:r>
              <a:rPr lang="en-US" sz="1900" dirty="0">
                <a:sym typeface="Courier" charset="0"/>
              </a:rPr>
              <a:t>/</a:t>
            </a:r>
            <a:r>
              <a:rPr lang="en-US" sz="1900" dirty="0" err="1">
                <a:sym typeface="Courier" charset="0"/>
              </a:rPr>
              <a:t>init.d</a:t>
            </a:r>
            <a:r>
              <a:rPr lang="en-US" sz="1900" dirty="0">
                <a:sym typeface="Courier" charset="0"/>
              </a:rPr>
              <a:t>/chef-client] sending restart action to service[chef-client] (delayed)Recipe: chef-client::</a:t>
            </a:r>
            <a:r>
              <a:rPr lang="en-US" sz="1900" dirty="0" err="1">
                <a:sym typeface="Courier" charset="0"/>
              </a:rPr>
              <a:t>init_service</a:t>
            </a:r>
            <a:r>
              <a:rPr lang="en-US" sz="1900" dirty="0">
                <a:sym typeface="Courier" charset="0"/>
              </a:rPr>
              <a:t>  * service[chef-client] action restart</a:t>
            </a:r>
          </a:p>
          <a:p>
            <a:r>
              <a:rPr lang="en-US" sz="1900" dirty="0">
                <a:sym typeface="Courier" charset="0"/>
              </a:rPr>
              <a:t>[2014-01-07T09:05:55-05:00] INFO: Processing service[chef-client] action restart (chef-client::</a:t>
            </a:r>
            <a:r>
              <a:rPr lang="en-US" sz="1900" dirty="0" err="1">
                <a:sym typeface="Courier" charset="0"/>
              </a:rPr>
              <a:t>init_service</a:t>
            </a:r>
            <a:r>
              <a:rPr lang="en-US" sz="1900" dirty="0">
                <a:sym typeface="Courier" charset="0"/>
              </a:rPr>
              <a:t> line 32)</a:t>
            </a:r>
          </a:p>
          <a:p>
            <a:r>
              <a:rPr lang="en-US" sz="1900" dirty="0">
                <a:sym typeface="Courier" charset="0"/>
              </a:rPr>
              <a:t>[2014-01-07T09:06:01-05:00] INFO: service[chef-client] restarted    - restart service service[chef-client]</a:t>
            </a:r>
          </a:p>
          <a:p>
            <a:r>
              <a:rPr lang="en-US" sz="1900" dirty="0">
                <a:sym typeface="Courier" charset="0"/>
              </a:rPr>
              <a:t>[2014-01-07T09:06:01-05:00] INFO: Chef Run complete in 29.341053545 seconds</a:t>
            </a:r>
            <a:endParaRPr lang="en-US" sz="1900" dirty="0">
              <a:sym typeface="Courier" charset="0"/>
            </a:endParaRPr>
          </a:p>
        </p:txBody>
      </p:sp>
      <p:sp>
        <p:nvSpPr>
          <p:cNvPr id="1079297" name="Rectangle 1"/>
          <p:cNvSpPr>
            <a:spLocks noGrp="1" noChangeArrowheads="1"/>
          </p:cNvSpPr>
          <p:nvPr>
            <p:ph type="title"/>
          </p:nvPr>
        </p:nvSpPr>
        <p:spPr/>
        <p:txBody>
          <a:bodyPr/>
          <a:lstStyle/>
          <a:p>
            <a:r>
              <a:rPr lang="en-US" dirty="0" smtClean="0"/>
              <a:t>Re-run the Chef Client</a:t>
            </a:r>
            <a:endParaRPr lang="en-US" dirty="0"/>
          </a:p>
        </p:txBody>
      </p:sp>
      <p:sp>
        <p:nvSpPr>
          <p:cNvPr id="1079299" name="Rectangle 3"/>
          <p:cNvSpPr>
            <a:spLocks/>
          </p:cNvSpPr>
          <p:nvPr/>
        </p:nvSpPr>
        <p:spPr bwMode="auto">
          <a:xfrm rot="10800000" flipH="1">
            <a:off x="581115" y="1654272"/>
            <a:ext cx="14972277" cy="1016909"/>
          </a:xfrm>
          <a:prstGeom prst="rect">
            <a:avLst/>
          </a:prstGeom>
          <a:noFill/>
          <a:ln w="381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Rectangle 3"/>
          <p:cNvSpPr>
            <a:spLocks/>
          </p:cNvSpPr>
          <p:nvPr/>
        </p:nvSpPr>
        <p:spPr bwMode="auto">
          <a:xfrm rot="10800000" flipH="1">
            <a:off x="574842" y="3952518"/>
            <a:ext cx="14972277" cy="1477141"/>
          </a:xfrm>
          <a:prstGeom prst="rect">
            <a:avLst/>
          </a:prstGeom>
          <a:noFill/>
          <a:ln w="381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3152625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solidFill>
            <a:srgbClr val="000090"/>
          </a:solidFill>
        </p:spPr>
        <p:txBody>
          <a:bodyPr>
            <a:normAutofit/>
          </a:bodyPr>
          <a:lstStyle/>
          <a:p>
            <a:r>
              <a:rPr lang="en-US" sz="2100" dirty="0">
                <a:solidFill>
                  <a:srgbClr val="FFFFFF"/>
                </a:solidFill>
                <a:sym typeface="Courier" charset="0"/>
              </a:rPr>
              <a:t>root      8933  0.3  2.2 130400 37816 ?        </a:t>
            </a:r>
            <a:r>
              <a:rPr lang="en-US" sz="2100" dirty="0" err="1">
                <a:solidFill>
                  <a:srgbClr val="FFFFFF"/>
                </a:solidFill>
                <a:sym typeface="Courier" charset="0"/>
              </a:rPr>
              <a:t>Sl</a:t>
            </a:r>
            <a:r>
              <a:rPr lang="en-US" sz="2100" dirty="0">
                <a:solidFill>
                  <a:srgbClr val="FFFFFF"/>
                </a:solidFill>
                <a:sym typeface="Courier" charset="0"/>
              </a:rPr>
              <a:t>   03:19   0:01 /opt/chef/embedded/bin/ruby /</a:t>
            </a:r>
            <a:r>
              <a:rPr lang="en-US" sz="2100" dirty="0" err="1">
                <a:solidFill>
                  <a:srgbClr val="FFFFFF"/>
                </a:solidFill>
                <a:sym typeface="Courier" charset="0"/>
              </a:rPr>
              <a:t>usr</a:t>
            </a:r>
            <a:r>
              <a:rPr lang="en-US" sz="2100" dirty="0">
                <a:solidFill>
                  <a:srgbClr val="FFFFFF"/>
                </a:solidFill>
                <a:sym typeface="Courier" charset="0"/>
              </a:rPr>
              <a:t>/bin/chef-client -d -c /</a:t>
            </a:r>
            <a:r>
              <a:rPr lang="en-US" sz="2100" dirty="0" err="1">
                <a:solidFill>
                  <a:srgbClr val="FFFFFF"/>
                </a:solidFill>
                <a:sym typeface="Courier" charset="0"/>
              </a:rPr>
              <a:t>etc</a:t>
            </a:r>
            <a:r>
              <a:rPr lang="en-US" sz="2100" dirty="0">
                <a:solidFill>
                  <a:srgbClr val="FFFFFF"/>
                </a:solidFill>
                <a:sym typeface="Courier" charset="0"/>
              </a:rPr>
              <a:t>/chef/</a:t>
            </a:r>
            <a:r>
              <a:rPr lang="en-US" sz="2100" dirty="0" err="1">
                <a:solidFill>
                  <a:srgbClr val="FFFFFF"/>
                </a:solidFill>
                <a:sym typeface="Courier" charset="0"/>
              </a:rPr>
              <a:t>client.rb</a:t>
            </a:r>
            <a:r>
              <a:rPr lang="en-US" sz="2100" dirty="0">
                <a:solidFill>
                  <a:srgbClr val="FFFFFF"/>
                </a:solidFill>
                <a:sym typeface="Courier" charset="0"/>
              </a:rPr>
              <a:t> -L /</a:t>
            </a:r>
            <a:r>
              <a:rPr lang="en-US" sz="2100" dirty="0" err="1">
                <a:solidFill>
                  <a:srgbClr val="FFFFFF"/>
                </a:solidFill>
                <a:sym typeface="Courier" charset="0"/>
              </a:rPr>
              <a:t>var</a:t>
            </a:r>
            <a:r>
              <a:rPr lang="en-US" sz="2100" dirty="0">
                <a:solidFill>
                  <a:srgbClr val="FFFFFF"/>
                </a:solidFill>
                <a:sym typeface="Courier" charset="0"/>
              </a:rPr>
              <a:t>/log/chef/</a:t>
            </a:r>
            <a:r>
              <a:rPr lang="en-US" sz="2100" dirty="0" err="1">
                <a:solidFill>
                  <a:srgbClr val="FFFFFF"/>
                </a:solidFill>
                <a:sym typeface="Courier" charset="0"/>
              </a:rPr>
              <a:t>client.log</a:t>
            </a:r>
            <a:r>
              <a:rPr lang="en-US" sz="2100" dirty="0">
                <a:solidFill>
                  <a:srgbClr val="FFFFFF"/>
                </a:solidFill>
                <a:sym typeface="Courier" charset="0"/>
              </a:rPr>
              <a:t> -P /</a:t>
            </a:r>
            <a:r>
              <a:rPr lang="en-US" sz="2100" dirty="0" err="1">
                <a:solidFill>
                  <a:srgbClr val="FFFFFF"/>
                </a:solidFill>
                <a:sym typeface="Courier" charset="0"/>
              </a:rPr>
              <a:t>var</a:t>
            </a:r>
            <a:r>
              <a:rPr lang="en-US" sz="2100" dirty="0">
                <a:solidFill>
                  <a:srgbClr val="FFFFFF"/>
                </a:solidFill>
                <a:sym typeface="Courier" charset="0"/>
              </a:rPr>
              <a:t>/run/chef/</a:t>
            </a:r>
            <a:r>
              <a:rPr lang="en-US" sz="2100" dirty="0" err="1">
                <a:solidFill>
                  <a:srgbClr val="FFFFFF"/>
                </a:solidFill>
                <a:sym typeface="Courier" charset="0"/>
              </a:rPr>
              <a:t>client.pid</a:t>
            </a:r>
            <a:r>
              <a:rPr lang="en-US" sz="2100" dirty="0">
                <a:solidFill>
                  <a:srgbClr val="FFFFFF"/>
                </a:solidFill>
                <a:sym typeface="Courier" charset="0"/>
              </a:rPr>
              <a:t> -</a:t>
            </a:r>
            <a:r>
              <a:rPr lang="en-US" sz="2100" dirty="0" err="1">
                <a:solidFill>
                  <a:srgbClr val="FFFFFF"/>
                </a:solidFill>
                <a:sym typeface="Courier" charset="0"/>
              </a:rPr>
              <a:t>i</a:t>
            </a:r>
            <a:r>
              <a:rPr lang="en-US" sz="2100" dirty="0">
                <a:solidFill>
                  <a:srgbClr val="FFFFFF"/>
                </a:solidFill>
                <a:sym typeface="Courier" charset="0"/>
              </a:rPr>
              <a:t> 1800 -s 300</a:t>
            </a:r>
          </a:p>
          <a:p>
            <a:endParaRPr lang="en-US" sz="2100" dirty="0">
              <a:solidFill>
                <a:srgbClr val="FFFFFF"/>
              </a:solidFill>
            </a:endParaRPr>
          </a:p>
        </p:txBody>
      </p:sp>
      <p:sp>
        <p:nvSpPr>
          <p:cNvPr id="1081347" name="Rectangle 3"/>
          <p:cNvSpPr>
            <a:spLocks noGrp="1" noChangeArrowheads="1"/>
          </p:cNvSpPr>
          <p:nvPr>
            <p:ph type="title"/>
          </p:nvPr>
        </p:nvSpPr>
        <p:spPr/>
        <p:txBody>
          <a:bodyPr/>
          <a:lstStyle/>
          <a:p>
            <a:r>
              <a:rPr lang="en-US" dirty="0" smtClean="0"/>
              <a:t>Verify chef-client is running</a:t>
            </a:r>
            <a:endParaRPr lang="en-US" dirty="0"/>
          </a:p>
        </p:txBody>
      </p:sp>
      <p:sp>
        <p:nvSpPr>
          <p:cNvPr id="3" name="Content Placeholder 2"/>
          <p:cNvSpPr>
            <a:spLocks noGrp="1"/>
          </p:cNvSpPr>
          <p:nvPr>
            <p:ph sz="quarter" idx="12"/>
          </p:nvPr>
        </p:nvSpPr>
        <p:spPr>
          <a:solidFill>
            <a:srgbClr val="000090"/>
          </a:solidFill>
        </p:spPr>
        <p:txBody>
          <a:bodyPr>
            <a:normAutofit/>
          </a:bodyPr>
          <a:lstStyle/>
          <a:p>
            <a:r>
              <a:rPr lang="en-US" dirty="0" err="1" smtClean="0">
                <a:solidFill>
                  <a:srgbClr val="FFFFFF"/>
                </a:solidFill>
                <a:sym typeface="Courier" charset="0"/>
              </a:rPr>
              <a:t>chef@mynode</a:t>
            </a:r>
            <a:r>
              <a:rPr lang="en-US" dirty="0" smtClean="0">
                <a:solidFill>
                  <a:srgbClr val="FFFFFF"/>
                </a:solidFill>
                <a:sym typeface="Courier" charset="0"/>
              </a:rPr>
              <a:t>$ </a:t>
            </a:r>
            <a:r>
              <a:rPr lang="en-US" dirty="0" err="1">
                <a:solidFill>
                  <a:srgbClr val="FFFFFF"/>
                </a:solidFill>
                <a:sym typeface="Courier" charset="0"/>
              </a:rPr>
              <a:t>ps</a:t>
            </a:r>
            <a:r>
              <a:rPr lang="en-US" dirty="0">
                <a:solidFill>
                  <a:srgbClr val="FFFFFF"/>
                </a:solidFill>
                <a:sym typeface="Courier" charset="0"/>
              </a:rPr>
              <a:t> </a:t>
            </a:r>
            <a:r>
              <a:rPr lang="en-US" dirty="0" err="1">
                <a:solidFill>
                  <a:srgbClr val="FFFFFF"/>
                </a:solidFill>
                <a:sym typeface="Courier" charset="0"/>
              </a:rPr>
              <a:t>awux</a:t>
            </a:r>
            <a:r>
              <a:rPr lang="en-US" dirty="0">
                <a:solidFill>
                  <a:srgbClr val="FFFFFF"/>
                </a:solidFill>
                <a:sym typeface="Courier" charset="0"/>
              </a:rPr>
              <a:t> | </a:t>
            </a:r>
            <a:r>
              <a:rPr lang="en-US" dirty="0" err="1">
                <a:solidFill>
                  <a:srgbClr val="FFFFFF"/>
                </a:solidFill>
                <a:sym typeface="Courier" charset="0"/>
              </a:rPr>
              <a:t>grep</a:t>
            </a:r>
            <a:r>
              <a:rPr lang="en-US" dirty="0">
                <a:solidFill>
                  <a:srgbClr val="FFFFFF"/>
                </a:solidFill>
                <a:sym typeface="Courier" charset="0"/>
              </a:rPr>
              <a:t> chef-client</a:t>
            </a:r>
          </a:p>
        </p:txBody>
      </p:sp>
    </p:spTree>
    <p:extLst>
      <p:ext uri="{BB962C8B-B14F-4D97-AF65-F5344CB8AC3E}">
        <p14:creationId xmlns:p14="http://schemas.microsoft.com/office/powerpoint/2010/main" val="24003422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p:cNvSpPr>
            <a:spLocks noGrp="1" noChangeArrowheads="1"/>
          </p:cNvSpPr>
          <p:nvPr>
            <p:ph sz="quarter" idx="11"/>
          </p:nvPr>
        </p:nvSpPr>
        <p:spPr>
          <a:solidFill>
            <a:srgbClr val="000090"/>
          </a:solidFill>
        </p:spPr>
        <p:txBody>
          <a:bodyPr/>
          <a:lstStyle/>
          <a:p>
            <a:r>
              <a:rPr lang="en-US" dirty="0" err="1" smtClean="0">
                <a:solidFill>
                  <a:srgbClr val="FFFFFF"/>
                </a:solidFill>
              </a:rPr>
              <a:t>client.pem</a:t>
            </a:r>
            <a:r>
              <a:rPr lang="en-US" dirty="0" smtClean="0">
                <a:solidFill>
                  <a:srgbClr val="FFFFFF"/>
                </a:solidFill>
              </a:rPr>
              <a:t>  </a:t>
            </a:r>
            <a:r>
              <a:rPr lang="en-US" dirty="0" err="1" smtClean="0">
                <a:solidFill>
                  <a:srgbClr val="FFFFFF"/>
                </a:solidFill>
              </a:rPr>
              <a:t>client.rb</a:t>
            </a:r>
            <a:r>
              <a:rPr lang="en-US" dirty="0" smtClean="0">
                <a:solidFill>
                  <a:srgbClr val="FFFFFF"/>
                </a:solidFill>
              </a:rPr>
              <a:t>  first-</a:t>
            </a:r>
            <a:r>
              <a:rPr lang="en-US" dirty="0" err="1" smtClean="0">
                <a:solidFill>
                  <a:srgbClr val="FFFFFF"/>
                </a:solidFill>
              </a:rPr>
              <a:t>boot.json</a:t>
            </a:r>
            <a:r>
              <a:rPr lang="en-US" dirty="0" smtClean="0">
                <a:solidFill>
                  <a:srgbClr val="FFFFFF"/>
                </a:solidFill>
              </a:rPr>
              <a:t>  </a:t>
            </a:r>
            <a:r>
              <a:rPr lang="en-US" dirty="0" err="1" smtClean="0">
                <a:solidFill>
                  <a:srgbClr val="FFFFFF"/>
                </a:solidFill>
              </a:rPr>
              <a:t>ohai</a:t>
            </a:r>
            <a:endParaRPr lang="en-US" dirty="0">
              <a:solidFill>
                <a:srgbClr val="FFFFFF"/>
              </a:solidFill>
            </a:endParaRPr>
          </a:p>
        </p:txBody>
      </p:sp>
      <p:sp>
        <p:nvSpPr>
          <p:cNvPr id="418818" name="Rectangle 2"/>
          <p:cNvSpPr>
            <a:spLocks noGrp="1" noChangeArrowheads="1"/>
          </p:cNvSpPr>
          <p:nvPr>
            <p:ph type="title"/>
          </p:nvPr>
        </p:nvSpPr>
        <p:spPr/>
        <p:txBody>
          <a:bodyPr/>
          <a:lstStyle/>
          <a:p>
            <a:r>
              <a:rPr lang="en-US" smtClean="0"/>
              <a:t>Verify validation.pem is gone</a:t>
            </a:r>
            <a:endParaRPr lang="en-US" dirty="0"/>
          </a:p>
        </p:txBody>
      </p:sp>
      <p:sp>
        <p:nvSpPr>
          <p:cNvPr id="2" name="Content Placeholder 1"/>
          <p:cNvSpPr>
            <a:spLocks noGrp="1"/>
          </p:cNvSpPr>
          <p:nvPr>
            <p:ph sz="quarter" idx="12"/>
          </p:nvPr>
        </p:nvSpPr>
        <p:spPr>
          <a:solidFill>
            <a:srgbClr val="000090"/>
          </a:solidFill>
        </p:spPr>
        <p:txBody>
          <a:bodyPr/>
          <a:lstStyle/>
          <a:p>
            <a:r>
              <a:rPr lang="en-US" dirty="0" err="1" smtClean="0">
                <a:solidFill>
                  <a:srgbClr val="FFFFFF"/>
                </a:solidFill>
                <a:sym typeface="Courier" charset="0"/>
              </a:rPr>
              <a:t>chef@mynode</a:t>
            </a:r>
            <a:r>
              <a:rPr lang="en-US" dirty="0" smtClean="0">
                <a:solidFill>
                  <a:srgbClr val="FFFFFF"/>
                </a:solidFill>
                <a:sym typeface="Courier" charset="0"/>
              </a:rPr>
              <a:t>$:~$ </a:t>
            </a:r>
            <a:r>
              <a:rPr lang="en-US" dirty="0" err="1" smtClean="0">
                <a:solidFill>
                  <a:srgbClr val="FFFFFF"/>
                </a:solidFill>
              </a:rPr>
              <a:t>ls</a:t>
            </a:r>
            <a:r>
              <a:rPr lang="en-US" dirty="0" smtClean="0">
                <a:solidFill>
                  <a:srgbClr val="FFFFFF"/>
                </a:solidFill>
              </a:rPr>
              <a:t> /</a:t>
            </a:r>
            <a:r>
              <a:rPr lang="en-US" dirty="0" err="1" smtClean="0">
                <a:solidFill>
                  <a:srgbClr val="FFFFFF"/>
                </a:solidFill>
              </a:rPr>
              <a:t>etc</a:t>
            </a:r>
            <a:r>
              <a:rPr lang="en-US" dirty="0" smtClean="0">
                <a:solidFill>
                  <a:srgbClr val="FFFFFF"/>
                </a:solidFill>
              </a:rPr>
              <a:t>/chef</a:t>
            </a:r>
            <a:endParaRPr lang="en-US" dirty="0" smtClean="0">
              <a:solidFill>
                <a:srgbClr val="FFFFFF"/>
              </a:solidFill>
              <a:sym typeface="Courier" charset="0"/>
            </a:endParaRPr>
          </a:p>
        </p:txBody>
      </p:sp>
    </p:spTree>
    <p:extLst>
      <p:ext uri="{BB962C8B-B14F-4D97-AF65-F5344CB8AC3E}">
        <p14:creationId xmlns:p14="http://schemas.microsoft.com/office/powerpoint/2010/main" val="3782288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393" name="Rectangle 1"/>
          <p:cNvSpPr>
            <a:spLocks noGrp="1" noChangeArrowheads="1"/>
          </p:cNvSpPr>
          <p:nvPr>
            <p:ph type="title"/>
          </p:nvPr>
        </p:nvSpPr>
        <p:spPr>
          <a:ln/>
        </p:spPr>
        <p:txBody>
          <a:bodyPr/>
          <a:lstStyle/>
          <a:p>
            <a:r>
              <a:rPr lang="en-US"/>
              <a:t>Convergent infrastructure</a:t>
            </a:r>
          </a:p>
        </p:txBody>
      </p:sp>
      <p:sp>
        <p:nvSpPr>
          <p:cNvPr id="1083394" name="Rectangle 2"/>
          <p:cNvSpPr>
            <a:spLocks noGrp="1" noChangeArrowheads="1"/>
          </p:cNvSpPr>
          <p:nvPr>
            <p:ph idx="1"/>
          </p:nvPr>
        </p:nvSpPr>
        <p:spPr>
          <a:ln/>
        </p:spPr>
        <p:txBody>
          <a:bodyPr>
            <a:normAutofit/>
          </a:bodyPr>
          <a:lstStyle/>
          <a:p>
            <a:r>
              <a:rPr lang="en-US" sz="4800" dirty="0"/>
              <a:t>Our node is now running chef-client as a daemon, and it will converge itself over time on a (by default) 30 minute interval.</a:t>
            </a:r>
          </a:p>
          <a:p>
            <a:r>
              <a:rPr lang="en-US" sz="4800" dirty="0"/>
              <a:t>The amount of resources converged may vary with longer intervals, depending on configuration drift on the system.</a:t>
            </a:r>
          </a:p>
          <a:p>
            <a:r>
              <a:rPr lang="en-US" sz="4800" dirty="0"/>
              <a:t>Because Chef resources are idempotent, it will only configure what it needs to each run.</a:t>
            </a:r>
          </a:p>
        </p:txBody>
      </p:sp>
    </p:spTree>
    <p:extLst>
      <p:ext uri="{BB962C8B-B14F-4D97-AF65-F5344CB8AC3E}">
        <p14:creationId xmlns:p14="http://schemas.microsoft.com/office/powerpoint/2010/main" val="3265931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a:t>into Supermarket</a:t>
            </a:r>
          </a:p>
        </p:txBody>
      </p:sp>
      <p:pic>
        <p:nvPicPr>
          <p:cNvPr id="4" name="Picture 3"/>
          <p:cNvPicPr>
            <a:picLocks noChangeAspect="1"/>
          </p:cNvPicPr>
          <p:nvPr/>
        </p:nvPicPr>
        <p:blipFill>
          <a:blip r:embed="rId2"/>
          <a:stretch>
            <a:fillRect/>
          </a:stretch>
        </p:blipFill>
        <p:spPr>
          <a:xfrm>
            <a:off x="2791867" y="1481668"/>
            <a:ext cx="10834051" cy="7196665"/>
          </a:xfrm>
          <a:prstGeom prst="rect">
            <a:avLst/>
          </a:prstGeom>
        </p:spPr>
      </p:pic>
    </p:spTree>
    <p:extLst>
      <p:ext uri="{BB962C8B-B14F-4D97-AF65-F5344CB8AC3E}">
        <p14:creationId xmlns:p14="http://schemas.microsoft.com/office/powerpoint/2010/main" val="1301119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Community Cookbooks</a:t>
            </a:r>
            <a:endParaRPr lang="en-US" dirty="0"/>
          </a:p>
        </p:txBody>
      </p:sp>
      <p:sp>
        <p:nvSpPr>
          <p:cNvPr id="3" name="Text Placeholder 2"/>
          <p:cNvSpPr>
            <a:spLocks noGrp="1"/>
          </p:cNvSpPr>
          <p:nvPr>
            <p:ph type="body" sz="quarter" idx="10"/>
          </p:nvPr>
        </p:nvSpPr>
        <p:spPr/>
        <p:txBody>
          <a:bodyPr/>
          <a:lstStyle/>
          <a:p>
            <a:r>
              <a:rPr lang="en-US" dirty="0" smtClean="0"/>
              <a:t>Chef </a:t>
            </a:r>
            <a:r>
              <a:rPr lang="en-US" dirty="0"/>
              <a:t>Community Cookbooks, can be used as </a:t>
            </a:r>
            <a:r>
              <a:rPr lang="en-US" dirty="0" smtClean="0"/>
              <a:t>is</a:t>
            </a:r>
          </a:p>
          <a:p>
            <a:r>
              <a:rPr lang="en-US" dirty="0" smtClean="0"/>
              <a:t>But </a:t>
            </a:r>
            <a:r>
              <a:rPr lang="en-US" dirty="0"/>
              <a:t>in most cases you will want to use them as a reference as you write your </a:t>
            </a:r>
            <a:r>
              <a:rPr lang="en-US" dirty="0" smtClean="0"/>
              <a:t>own</a:t>
            </a:r>
            <a:endParaRPr lang="en-US" dirty="0"/>
          </a:p>
          <a:p>
            <a:endParaRPr lang="en-US" dirty="0" smtClean="0"/>
          </a:p>
          <a:p>
            <a:r>
              <a:rPr lang="en-US" dirty="0" smtClean="0"/>
              <a:t>Don't </a:t>
            </a:r>
            <a:r>
              <a:rPr lang="en-US" dirty="0"/>
              <a:t>use forked community cookbooks in production, or you will miss out on upstream changes, and will have to </a:t>
            </a:r>
            <a:r>
              <a:rPr lang="en-US" dirty="0" smtClean="0"/>
              <a:t>rebase</a:t>
            </a:r>
            <a:endParaRPr lang="en-US" dirty="0"/>
          </a:p>
        </p:txBody>
      </p:sp>
    </p:spTree>
    <p:extLst>
      <p:ext uri="{BB962C8B-B14F-4D97-AF65-F5344CB8AC3E}">
        <p14:creationId xmlns:p14="http://schemas.microsoft.com/office/powerpoint/2010/main" val="643329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Review Questions </a:t>
            </a:r>
            <a:endParaRPr lang="en-US" dirty="0"/>
          </a:p>
        </p:txBody>
      </p:sp>
      <p:sp>
        <p:nvSpPr>
          <p:cNvPr id="3" name="Text Placeholder 2"/>
          <p:cNvSpPr>
            <a:spLocks noGrp="1"/>
          </p:cNvSpPr>
          <p:nvPr>
            <p:ph type="body" sz="quarter" idx="10"/>
          </p:nvPr>
        </p:nvSpPr>
        <p:spPr/>
        <p:txBody>
          <a:bodyPr/>
          <a:lstStyle/>
          <a:p>
            <a:r>
              <a:rPr lang="en-US" dirty="0" smtClean="0"/>
              <a:t>Where can you find chef supermarket?</a:t>
            </a:r>
          </a:p>
          <a:p>
            <a:r>
              <a:rPr lang="en-US" dirty="0" smtClean="0"/>
              <a:t>When might you use a wrapper cookbook?</a:t>
            </a:r>
          </a:p>
          <a:p>
            <a:r>
              <a:rPr lang="en-US" dirty="0" smtClean="0"/>
              <a:t>What community tool can you use to manage cookbook dependencies?</a:t>
            </a:r>
          </a:p>
          <a:p>
            <a:endParaRPr lang="en-US" dirty="0" smtClean="0"/>
          </a:p>
          <a:p>
            <a:endParaRPr lang="en-US" dirty="0" smtClean="0"/>
          </a:p>
          <a:p>
            <a:endParaRPr lang="en-US" dirty="0"/>
          </a:p>
        </p:txBody>
      </p:sp>
    </p:spTree>
    <p:extLst>
      <p:ext uri="{BB962C8B-B14F-4D97-AF65-F5344CB8AC3E}">
        <p14:creationId xmlns:p14="http://schemas.microsoft.com/office/powerpoint/2010/main" val="9028162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42</a:t>
            </a:fld>
            <a:endParaRPr lang="en-US" dirty="0"/>
          </a:p>
        </p:txBody>
      </p:sp>
    </p:spTree>
    <p:extLst>
      <p:ext uri="{BB962C8B-B14F-4D97-AF65-F5344CB8AC3E}">
        <p14:creationId xmlns:p14="http://schemas.microsoft.com/office/powerpoint/2010/main" val="427200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43</a:t>
            </a:fld>
            <a:endParaRPr lang="en-US" dirty="0"/>
          </a:p>
        </p:txBody>
      </p:sp>
    </p:spTree>
    <p:extLst>
      <p:ext uri="{BB962C8B-B14F-4D97-AF65-F5344CB8AC3E}">
        <p14:creationId xmlns:p14="http://schemas.microsoft.com/office/powerpoint/2010/main" val="32702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p:txBody>
          <a:bodyPr/>
          <a:lstStyle/>
          <a:p>
            <a:r>
              <a:rPr lang="en-US" smtClean="0"/>
              <a:t>Best Practice: Have "base" roles</a:t>
            </a:r>
            <a:endParaRPr lang="en-US"/>
          </a:p>
        </p:txBody>
      </p:sp>
      <p:sp>
        <p:nvSpPr>
          <p:cNvPr id="5" name="Content Placeholder 4"/>
          <p:cNvSpPr>
            <a:spLocks noGrp="1"/>
          </p:cNvSpPr>
          <p:nvPr>
            <p:ph idx="1"/>
          </p:nvPr>
        </p:nvSpPr>
        <p:spPr/>
        <p:txBody>
          <a:bodyPr>
            <a:normAutofit/>
          </a:bodyPr>
          <a:lstStyle/>
          <a:p>
            <a:pPr marL="380990" indent="-380990">
              <a:spcBef>
                <a:spcPts val="1200"/>
              </a:spcBef>
              <a:buClr>
                <a:srgbClr val="ED781C"/>
              </a:buClr>
              <a:buSzPct val="100000"/>
              <a:buFont typeface="Arial" charset="0"/>
              <a:buChar char="•"/>
            </a:pPr>
            <a:r>
              <a:rPr lang="en-US" dirty="0" smtClean="0">
                <a:latin typeface="Arial" charset="0"/>
                <a:ea typeface="ＭＳ Ｐゴシック" charset="0"/>
                <a:cs typeface="Arial" charset="0"/>
                <a:sym typeface="Arial" charset="0"/>
              </a:rPr>
              <a:t>It's common </a:t>
            </a:r>
            <a:r>
              <a:rPr lang="en-US" dirty="0">
                <a:latin typeface="Arial" charset="0"/>
                <a:ea typeface="ＭＳ Ｐゴシック" charset="0"/>
                <a:cs typeface="Arial" charset="0"/>
                <a:sym typeface="Arial" charset="0"/>
              </a:rPr>
              <a:t>practice to group </a:t>
            </a:r>
            <a:r>
              <a:rPr lang="en-US" dirty="0" smtClean="0">
                <a:latin typeface="Arial" charset="0"/>
                <a:ea typeface="ＭＳ Ｐゴシック" charset="0"/>
                <a:cs typeface="Arial" charset="0"/>
                <a:sym typeface="Arial" charset="0"/>
              </a:rPr>
              <a:t>any complementary functionality </a:t>
            </a:r>
            <a:r>
              <a:rPr lang="en-US" dirty="0">
                <a:latin typeface="Arial" charset="0"/>
                <a:ea typeface="ＭＳ Ｐゴシック" charset="0"/>
                <a:cs typeface="Arial" charset="0"/>
                <a:sym typeface="Arial" charset="0"/>
              </a:rPr>
              <a:t>in </a:t>
            </a:r>
            <a:r>
              <a:rPr lang="en-US" dirty="0" smtClean="0">
                <a:latin typeface="Arial" charset="0"/>
                <a:ea typeface="ＭＳ Ｐゴシック" charset="0"/>
                <a:cs typeface="Arial" charset="0"/>
                <a:sym typeface="Arial" charset="0"/>
              </a:rPr>
              <a:t>a single </a:t>
            </a:r>
            <a:r>
              <a:rPr lang="en-US" dirty="0">
                <a:latin typeface="Arial" charset="0"/>
                <a:ea typeface="ＭＳ Ｐゴシック" charset="0"/>
                <a:cs typeface="Arial" charset="0"/>
                <a:sym typeface="Arial" charset="0"/>
              </a:rPr>
              <a:t>role</a:t>
            </a:r>
          </a:p>
          <a:p>
            <a:pPr marL="380990" indent="-380990">
              <a:spcBef>
                <a:spcPts val="1200"/>
              </a:spcBef>
              <a:buClr>
                <a:srgbClr val="ED781C"/>
              </a:buClr>
              <a:buSzPct val="100000"/>
              <a:buFont typeface="Arial" charset="0"/>
              <a:buChar char="•"/>
            </a:pPr>
            <a:r>
              <a:rPr lang="en-US" dirty="0" smtClean="0">
                <a:latin typeface="Arial" charset="0"/>
                <a:ea typeface="ＭＳ Ｐゴシック" charset="0"/>
                <a:cs typeface="Arial" charset="0"/>
                <a:sym typeface="Arial" charset="0"/>
              </a:rPr>
              <a:t>For example a </a:t>
            </a:r>
            <a:r>
              <a:rPr lang="en-US" dirty="0">
                <a:latin typeface="Arial Bold" charset="0"/>
                <a:ea typeface="ＭＳ Ｐゴシック" charset="0"/>
                <a:cs typeface="Arial Bold" charset="0"/>
                <a:sym typeface="Arial Bold" charset="0"/>
              </a:rPr>
              <a:t>base</a:t>
            </a:r>
            <a:r>
              <a:rPr lang="en-US" dirty="0">
                <a:latin typeface="Arial" charset="0"/>
                <a:ea typeface="ＭＳ Ｐゴシック" charset="0"/>
                <a:cs typeface="Arial" charset="0"/>
                <a:sym typeface="Arial" charset="0"/>
              </a:rPr>
              <a:t> role, where you include all the recipes that should be run on </a:t>
            </a:r>
            <a:r>
              <a:rPr lang="en-US" b="1" dirty="0">
                <a:latin typeface="Arial" charset="0"/>
                <a:ea typeface="ＭＳ Ｐゴシック" charset="0"/>
                <a:cs typeface="Arial" charset="0"/>
                <a:sym typeface="Arial" charset="0"/>
              </a:rPr>
              <a:t>every</a:t>
            </a:r>
            <a:r>
              <a:rPr lang="en-US" dirty="0">
                <a:latin typeface="Arial" charset="0"/>
                <a:ea typeface="ＭＳ Ｐゴシック" charset="0"/>
                <a:cs typeface="Arial" charset="0"/>
                <a:sym typeface="Arial" charset="0"/>
              </a:rPr>
              <a:t> </a:t>
            </a:r>
            <a:r>
              <a:rPr lang="en-US" dirty="0" smtClean="0">
                <a:latin typeface="Arial" charset="0"/>
                <a:ea typeface="ＭＳ Ｐゴシック" charset="0"/>
                <a:cs typeface="Arial" charset="0"/>
                <a:sym typeface="Arial" charset="0"/>
              </a:rPr>
              <a:t>node, e.g.</a:t>
            </a:r>
          </a:p>
          <a:p>
            <a:pPr marL="681550" lvl="1" indent="-380990">
              <a:spcBef>
                <a:spcPts val="1200"/>
              </a:spcBef>
              <a:buClr>
                <a:srgbClr val="ED781C"/>
              </a:buClr>
              <a:buSzPct val="100000"/>
              <a:buFont typeface="Arial" charset="0"/>
              <a:buChar char="•"/>
            </a:pPr>
            <a:r>
              <a:rPr lang="en-US" dirty="0" smtClean="0">
                <a:latin typeface="Arial" charset="0"/>
                <a:ea typeface="ＭＳ Ｐゴシック" charset="0"/>
                <a:cs typeface="Arial" charset="0"/>
                <a:sym typeface="Arial" charset="0"/>
              </a:rPr>
              <a:t>chef-client</a:t>
            </a:r>
          </a:p>
          <a:p>
            <a:pPr marL="681550" lvl="1" indent="-380990">
              <a:spcBef>
                <a:spcPts val="1200"/>
              </a:spcBef>
              <a:buClr>
                <a:srgbClr val="ED781C"/>
              </a:buClr>
              <a:buSzPct val="100000"/>
              <a:buFont typeface="Arial" charset="0"/>
              <a:buChar char="•"/>
            </a:pPr>
            <a:r>
              <a:rPr lang="en-US" dirty="0" err="1" smtClean="0">
                <a:latin typeface="Arial" charset="0"/>
                <a:ea typeface="ＭＳ Ｐゴシック" charset="0"/>
                <a:cs typeface="Arial" charset="0"/>
                <a:sym typeface="Arial" charset="0"/>
              </a:rPr>
              <a:t>ntp</a:t>
            </a:r>
            <a:endParaRPr lang="en-US" dirty="0" smtClean="0">
              <a:latin typeface="Arial" charset="0"/>
              <a:ea typeface="ＭＳ Ｐゴシック" charset="0"/>
              <a:cs typeface="Arial" charset="0"/>
              <a:sym typeface="Arial" charset="0"/>
            </a:endParaRPr>
          </a:p>
          <a:p>
            <a:pPr marL="681550" lvl="1" indent="-380990">
              <a:spcBef>
                <a:spcPts val="1200"/>
              </a:spcBef>
              <a:buClr>
                <a:srgbClr val="ED781C"/>
              </a:buClr>
              <a:buSzPct val="100000"/>
              <a:buFont typeface="Arial" charset="0"/>
              <a:buChar char="•"/>
            </a:pPr>
            <a:r>
              <a:rPr lang="en-US" dirty="0" smtClean="0">
                <a:latin typeface="Arial" charset="0"/>
                <a:ea typeface="ＭＳ Ｐゴシック" charset="0"/>
                <a:cs typeface="Arial" charset="0"/>
                <a:sym typeface="Arial" charset="0"/>
              </a:rPr>
              <a:t>users</a:t>
            </a:r>
          </a:p>
          <a:p>
            <a:pPr marL="681550" lvl="1" indent="-380990">
              <a:spcBef>
                <a:spcPts val="1200"/>
              </a:spcBef>
              <a:buClr>
                <a:srgbClr val="ED781C"/>
              </a:buClr>
              <a:buSzPct val="100000"/>
              <a:buFont typeface="Arial" charset="0"/>
              <a:buChar char="•"/>
            </a:pPr>
            <a:r>
              <a:rPr lang="en-US" dirty="0" err="1" smtClean="0">
                <a:latin typeface="Arial" charset="0"/>
                <a:ea typeface="ＭＳ Ｐゴシック" charset="0"/>
                <a:cs typeface="Arial" charset="0"/>
                <a:sym typeface="Arial" charset="0"/>
              </a:rPr>
              <a:t>etc</a:t>
            </a:r>
            <a:endParaRPr lang="en-US" dirty="0" smtClean="0">
              <a:latin typeface="Arial" charset="0"/>
              <a:ea typeface="ＭＳ Ｐゴシック" charset="0"/>
              <a:cs typeface="Arial" charset="0"/>
              <a:sym typeface="Arial" charset="0"/>
            </a:endParaRPr>
          </a:p>
          <a:p>
            <a:pPr marL="380990" indent="-380990">
              <a:spcBef>
                <a:spcPts val="1200"/>
              </a:spcBef>
              <a:buClr>
                <a:srgbClr val="ED781C"/>
              </a:buClr>
              <a:buSzPct val="100000"/>
              <a:buFont typeface="Arial" charset="0"/>
              <a:buChar char="•"/>
            </a:pPr>
            <a:endParaRPr lang="en-US" dirty="0">
              <a:latin typeface="Arial" charset="0"/>
              <a:ea typeface="ＭＳ Ｐゴシック" charset="0"/>
              <a:cs typeface="Arial" charset="0"/>
              <a:sym typeface="Arial" charset="0"/>
            </a:endParaRPr>
          </a:p>
        </p:txBody>
      </p:sp>
    </p:spTree>
    <p:extLst>
      <p:ext uri="{BB962C8B-B14F-4D97-AF65-F5344CB8AC3E}">
        <p14:creationId xmlns:p14="http://schemas.microsoft.com/office/powerpoint/2010/main" val="21777691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normAutofit/>
          </a:bodyPr>
          <a:lstStyle/>
          <a:p>
            <a:r>
              <a:rPr lang="en-US" sz="2700" dirty="0">
                <a:solidFill>
                  <a:schemeClr val="tx1"/>
                </a:solidFill>
                <a:latin typeface="Courier" charset="0"/>
                <a:ea typeface="ＭＳ Ｐゴシック" charset="0"/>
                <a:cs typeface="Courier" charset="0"/>
                <a:sym typeface="Courier" charset="0"/>
              </a:rPr>
              <a:t>name</a:t>
            </a:r>
            <a:r>
              <a:rPr lang="en-US" sz="2700" dirty="0">
                <a:latin typeface="Courier" charset="0"/>
                <a:ea typeface="ＭＳ Ｐゴシック" charset="0"/>
                <a:cs typeface="Courier" charset="0"/>
                <a:sym typeface="Courier" charset="0"/>
              </a:rPr>
              <a:t> </a:t>
            </a:r>
            <a:r>
              <a:rPr lang="en-US" sz="2700" dirty="0">
                <a:solidFill>
                  <a:srgbClr val="000090"/>
                </a:solidFill>
                <a:latin typeface="Courier" charset="0"/>
                <a:ea typeface="ＭＳ Ｐゴシック" charset="0"/>
                <a:cs typeface="Courier" charset="0"/>
                <a:sym typeface="Courier" charset="0"/>
              </a:rPr>
              <a:t>"base"</a:t>
            </a:r>
          </a:p>
          <a:p>
            <a:r>
              <a:rPr lang="en-US" sz="2700" dirty="0">
                <a:latin typeface="Courier" charset="0"/>
                <a:ea typeface="ＭＳ Ｐゴシック" charset="0"/>
                <a:cs typeface="Courier" charset="0"/>
                <a:sym typeface="Courier" charset="0"/>
              </a:rPr>
              <a:t>description </a:t>
            </a:r>
            <a:r>
              <a:rPr lang="en-US" sz="2700" dirty="0">
                <a:solidFill>
                  <a:srgbClr val="000090"/>
                </a:solidFill>
                <a:latin typeface="Courier" charset="0"/>
                <a:ea typeface="ＭＳ Ｐゴシック" charset="0"/>
                <a:cs typeface="Courier" charset="0"/>
                <a:sym typeface="Courier" charset="0"/>
              </a:rPr>
              <a:t>"Base Server Role"</a:t>
            </a:r>
          </a:p>
          <a:p>
            <a:r>
              <a:rPr lang="en-US" sz="2700" dirty="0" err="1">
                <a:latin typeface="Courier" charset="0"/>
                <a:ea typeface="ＭＳ Ｐゴシック" charset="0"/>
                <a:cs typeface="Courier" charset="0"/>
                <a:sym typeface="Courier" charset="0"/>
              </a:rPr>
              <a:t>run_list</a:t>
            </a:r>
            <a:r>
              <a:rPr lang="en-US" sz="2700" dirty="0">
                <a:latin typeface="Courier" charset="0"/>
                <a:ea typeface="ＭＳ Ｐゴシック" charset="0"/>
                <a:cs typeface="Courier" charset="0"/>
                <a:sym typeface="Courier" charset="0"/>
              </a:rPr>
              <a:t> </a:t>
            </a:r>
            <a:r>
              <a:rPr lang="en-US" sz="2700" dirty="0">
                <a:solidFill>
                  <a:srgbClr val="000090"/>
                </a:solidFill>
                <a:latin typeface="Courier" charset="0"/>
                <a:ea typeface="ＭＳ Ｐゴシック" charset="0"/>
                <a:cs typeface="Courier" charset="0"/>
                <a:sym typeface="Courier" charset="0"/>
              </a:rPr>
              <a:t>"recipe</a:t>
            </a:r>
            <a:r>
              <a:rPr lang="en-US" sz="2700" dirty="0">
                <a:solidFill>
                  <a:srgbClr val="000090"/>
                </a:solidFill>
                <a:latin typeface="Courier" charset="0"/>
                <a:ea typeface="ＭＳ Ｐゴシック" charset="0"/>
                <a:cs typeface="Courier" charset="0"/>
                <a:sym typeface="Courier" charset="0"/>
              </a:rPr>
              <a:t>[chef-client::</a:t>
            </a:r>
            <a:r>
              <a:rPr lang="en-US" sz="2700" dirty="0" err="1">
                <a:solidFill>
                  <a:srgbClr val="000090"/>
                </a:solidFill>
                <a:latin typeface="Courier" charset="0"/>
                <a:ea typeface="ＭＳ Ｐゴシック" charset="0"/>
                <a:cs typeface="Courier" charset="0"/>
                <a:sym typeface="Courier" charset="0"/>
              </a:rPr>
              <a:t>delete_validation</a:t>
            </a:r>
            <a:r>
              <a:rPr lang="en-US" sz="2700" dirty="0">
                <a:solidFill>
                  <a:srgbClr val="000090"/>
                </a:solidFill>
                <a:latin typeface="Courier" charset="0"/>
                <a:ea typeface="ＭＳ Ｐゴシック" charset="0"/>
                <a:cs typeface="Courier" charset="0"/>
                <a:sym typeface="Courier" charset="0"/>
              </a:rPr>
              <a:t>]", "recipe</a:t>
            </a:r>
            <a:r>
              <a:rPr lang="en-US" sz="2700" dirty="0">
                <a:solidFill>
                  <a:srgbClr val="000090"/>
                </a:solidFill>
                <a:latin typeface="Courier" charset="0"/>
                <a:ea typeface="ＭＳ Ｐゴシック" charset="0"/>
                <a:cs typeface="Courier" charset="0"/>
                <a:sym typeface="Courier" charset="0"/>
              </a:rPr>
              <a:t>[chef-client]</a:t>
            </a:r>
            <a:r>
              <a:rPr lang="en-US" sz="2700" dirty="0">
                <a:solidFill>
                  <a:srgbClr val="000090"/>
                </a:solidFill>
                <a:latin typeface="Courier" charset="0"/>
                <a:ea typeface="ＭＳ Ｐゴシック" charset="0"/>
                <a:cs typeface="Courier" charset="0"/>
                <a:sym typeface="Courier" charset="0"/>
              </a:rPr>
              <a:t>"</a:t>
            </a:r>
            <a:endParaRPr lang="en-US" sz="2700" dirty="0">
              <a:solidFill>
                <a:srgbClr val="000090"/>
              </a:solidFill>
              <a:latin typeface="Courier" charset="0"/>
              <a:ea typeface="ＭＳ Ｐゴシック" charset="0"/>
              <a:cs typeface="Courier" charset="0"/>
              <a:sym typeface="Courier" charset="0"/>
            </a:endParaRPr>
          </a:p>
        </p:txBody>
      </p:sp>
      <p:sp>
        <p:nvSpPr>
          <p:cNvPr id="3" name="Title 2"/>
          <p:cNvSpPr>
            <a:spLocks noGrp="1"/>
          </p:cNvSpPr>
          <p:nvPr>
            <p:ph type="title"/>
          </p:nvPr>
        </p:nvSpPr>
        <p:spPr/>
        <p:txBody>
          <a:bodyPr/>
          <a:lstStyle/>
          <a:p>
            <a:r>
              <a:rPr lang="en-US" dirty="0" smtClean="0">
                <a:sym typeface="Arial Bold" charset="0"/>
              </a:rPr>
              <a:t>Create the base role</a:t>
            </a:r>
            <a:endParaRPr lang="en-US" dirty="0"/>
          </a:p>
        </p:txBody>
      </p:sp>
      <p:sp>
        <p:nvSpPr>
          <p:cNvPr id="9" name="Text Placeholder 8"/>
          <p:cNvSpPr>
            <a:spLocks noGrp="1"/>
          </p:cNvSpPr>
          <p:nvPr>
            <p:ph type="body" sz="quarter" idx="12"/>
          </p:nvPr>
        </p:nvSpPr>
        <p:spPr/>
        <p:txBody>
          <a:bodyPr>
            <a:normAutofit lnSpcReduction="10000"/>
          </a:bodyPr>
          <a:lstStyle/>
          <a:p>
            <a:r>
              <a:rPr lang="en-US" dirty="0">
                <a:solidFill>
                  <a:schemeClr val="tx1"/>
                </a:solidFill>
                <a:latin typeface="Courier" charset="0"/>
                <a:ea typeface="ＭＳ Ｐゴシック" charset="0"/>
                <a:cs typeface="Courier" charset="0"/>
                <a:sym typeface="Courier" charset="0"/>
              </a:rPr>
              <a:t>roles/</a:t>
            </a:r>
            <a:r>
              <a:rPr lang="en-US" dirty="0" err="1" smtClean="0">
                <a:solidFill>
                  <a:schemeClr val="tx1"/>
                </a:solidFill>
                <a:latin typeface="Courier" charset="0"/>
                <a:ea typeface="ＭＳ Ｐゴシック" charset="0"/>
                <a:cs typeface="Courier" charset="0"/>
                <a:sym typeface="Courier" charset="0"/>
              </a:rPr>
              <a:t>base.rb</a:t>
            </a:r>
            <a:endParaRPr lang="en-US"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33686833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smtClean="0">
                <a:sym typeface="Courier" charset="0"/>
              </a:rPr>
              <a:t>Updated Role base!</a:t>
            </a:r>
            <a:endParaRPr lang="en-US" dirty="0">
              <a:sym typeface="Courier" charset="0"/>
            </a:endParaRPr>
          </a:p>
        </p:txBody>
      </p:sp>
      <p:sp>
        <p:nvSpPr>
          <p:cNvPr id="975874" name="Rectangle 2"/>
          <p:cNvSpPr>
            <a:spLocks noGrp="1" noChangeArrowheads="1"/>
          </p:cNvSpPr>
          <p:nvPr>
            <p:ph type="title"/>
          </p:nvPr>
        </p:nvSpPr>
        <p:spPr/>
        <p:txBody>
          <a:bodyPr/>
          <a:lstStyle/>
          <a:p>
            <a:r>
              <a:rPr lang="en-US" dirty="0" smtClean="0"/>
              <a:t>Create the role</a:t>
            </a:r>
            <a:endParaRPr lang="en-US" dirty="0"/>
          </a:p>
        </p:txBody>
      </p:sp>
      <p:sp>
        <p:nvSpPr>
          <p:cNvPr id="3" name="Content Placeholder 2"/>
          <p:cNvSpPr>
            <a:spLocks noGrp="1"/>
          </p:cNvSpPr>
          <p:nvPr>
            <p:ph sz="quarter" idx="12"/>
          </p:nvPr>
        </p:nvSpPr>
        <p:spPr/>
        <p:txBody>
          <a:bodyPr>
            <a:normAutofit/>
          </a:bodyPr>
          <a:lstStyle/>
          <a:p>
            <a:r>
              <a:rPr lang="en-US" dirty="0" smtClean="0">
                <a:sym typeface="Courier" charset="0"/>
              </a:rPr>
              <a:t>$ knife role from file </a:t>
            </a:r>
            <a:r>
              <a:rPr lang="en-US" dirty="0" err="1" smtClean="0">
                <a:sym typeface="Courier" charset="0"/>
              </a:rPr>
              <a:t>base.rb</a:t>
            </a:r>
            <a:endParaRPr lang="en-US" dirty="0">
              <a:sym typeface="Courier" charset="0"/>
            </a:endParaRPr>
          </a:p>
        </p:txBody>
      </p:sp>
    </p:spTree>
    <p:extLst>
      <p:ext uri="{BB962C8B-B14F-4D97-AF65-F5344CB8AC3E}">
        <p14:creationId xmlns:p14="http://schemas.microsoft.com/office/powerpoint/2010/main" val="15626967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rmAutofit fontScale="92500" lnSpcReduction="20000"/>
          </a:bodyPr>
          <a:lstStyle/>
          <a:p>
            <a:r>
              <a:rPr lang="en-US" sz="3200" dirty="0">
                <a:solidFill>
                  <a:schemeClr val="tx1"/>
                </a:solidFill>
                <a:latin typeface="Courier" charset="0"/>
                <a:ea typeface="ＭＳ Ｐゴシック" charset="0"/>
                <a:cs typeface="Courier" charset="0"/>
                <a:sym typeface="Courier" charset="0"/>
              </a:rPr>
              <a:t>name</a:t>
            </a:r>
            <a:r>
              <a:rPr lang="en-US" sz="3200" dirty="0">
                <a:latin typeface="Courier" charset="0"/>
                <a:ea typeface="ＭＳ Ｐゴシック" charset="0"/>
                <a:cs typeface="Courier" charset="0"/>
                <a:sym typeface="Courier" charset="0"/>
              </a:rPr>
              <a:t> </a:t>
            </a:r>
            <a:r>
              <a:rPr lang="en-US" sz="3200" dirty="0">
                <a:solidFill>
                  <a:srgbClr val="000090"/>
                </a:solidFill>
                <a:latin typeface="Courier" charset="0"/>
                <a:ea typeface="ＭＳ Ｐゴシック" charset="0"/>
                <a:cs typeface="Courier" charset="0"/>
                <a:sym typeface="Courier" charset="0"/>
              </a:rPr>
              <a:t>"</a:t>
            </a:r>
            <a:r>
              <a:rPr lang="en-US" sz="3200" dirty="0">
                <a:solidFill>
                  <a:srgbClr val="000090"/>
                </a:solidFill>
                <a:latin typeface="Courier" charset="0"/>
                <a:ea typeface="ＭＳ Ｐゴシック" charset="0"/>
                <a:cs typeface="Courier" charset="0"/>
              </a:rPr>
              <a:t>webserver</a:t>
            </a:r>
            <a:r>
              <a:rPr lang="en-US" sz="3200" dirty="0">
                <a:solidFill>
                  <a:srgbClr val="000090"/>
                </a:solidFill>
                <a:latin typeface="Courier" charset="0"/>
                <a:ea typeface="ＭＳ Ｐゴシック" charset="0"/>
                <a:cs typeface="Courier" charset="0"/>
                <a:sym typeface="Courier" charset="0"/>
              </a:rPr>
              <a:t>"</a:t>
            </a:r>
          </a:p>
          <a:p>
            <a:r>
              <a:rPr lang="en-US" sz="3200" dirty="0">
                <a:latin typeface="Courier" charset="0"/>
                <a:ea typeface="ＭＳ Ｐゴシック" charset="0"/>
                <a:cs typeface="Courier" charset="0"/>
                <a:sym typeface="Courier" charset="0"/>
              </a:rPr>
              <a:t>description </a:t>
            </a:r>
            <a:r>
              <a:rPr lang="en-US" sz="3200" dirty="0">
                <a:solidFill>
                  <a:srgbClr val="000090"/>
                </a:solidFill>
                <a:latin typeface="Courier" charset="0"/>
                <a:ea typeface="ＭＳ Ｐゴシック" charset="0"/>
                <a:cs typeface="Courier" charset="0"/>
                <a:sym typeface="Courier" charset="0"/>
              </a:rPr>
              <a:t>"Webserver"</a:t>
            </a:r>
          </a:p>
          <a:p>
            <a:r>
              <a:rPr lang="en-US" sz="3200" dirty="0" err="1">
                <a:latin typeface="Courier" charset="0"/>
                <a:ea typeface="ＭＳ Ｐゴシック" charset="0"/>
                <a:cs typeface="Courier" charset="0"/>
                <a:sym typeface="Courier" charset="0"/>
              </a:rPr>
              <a:t>run_list</a:t>
            </a:r>
            <a:r>
              <a:rPr lang="en-US" sz="3200" dirty="0">
                <a:latin typeface="Courier" charset="0"/>
                <a:ea typeface="ＭＳ Ｐゴシック" charset="0"/>
                <a:cs typeface="Courier" charset="0"/>
                <a:sym typeface="Courier" charset="0"/>
              </a:rPr>
              <a:t> </a:t>
            </a:r>
            <a:r>
              <a:rPr lang="en-US" sz="3200" dirty="0">
                <a:solidFill>
                  <a:srgbClr val="000090"/>
                </a:solidFill>
                <a:latin typeface="Courier" charset="0"/>
                <a:ea typeface="ＭＳ Ｐゴシック" charset="0"/>
                <a:cs typeface="Courier" charset="0"/>
                <a:sym typeface="Courier" charset="0"/>
              </a:rPr>
              <a:t>"role[base]", </a:t>
            </a:r>
            <a:r>
              <a:rPr lang="en-US" sz="3200" dirty="0">
                <a:solidFill>
                  <a:srgbClr val="000090"/>
                </a:solidFill>
                <a:latin typeface="Courier" charset="0"/>
                <a:ea typeface="ＭＳ Ｐゴシック" charset="0"/>
                <a:cs typeface="Courier" charset="0"/>
                <a:sym typeface="Courier" charset="0"/>
              </a:rPr>
              <a:t>"</a:t>
            </a:r>
            <a:r>
              <a:rPr lang="en-US" sz="3200" dirty="0">
                <a:solidFill>
                  <a:srgbClr val="000090"/>
                </a:solidFill>
                <a:latin typeface="Courier" charset="0"/>
                <a:ea typeface="ＭＳ Ｐゴシック" charset="0"/>
                <a:cs typeface="Courier" charset="0"/>
                <a:sym typeface="Courier" charset="0"/>
              </a:rPr>
              <a:t>recipe[</a:t>
            </a:r>
            <a:r>
              <a:rPr lang="en-US" sz="3200" dirty="0" err="1">
                <a:solidFill>
                  <a:srgbClr val="000090"/>
                </a:solidFill>
                <a:latin typeface="Courier" charset="0"/>
                <a:ea typeface="ＭＳ Ｐゴシック" charset="0"/>
                <a:cs typeface="Courier" charset="0"/>
                <a:sym typeface="Courier" charset="0"/>
              </a:rPr>
              <a:t>myapache</a:t>
            </a:r>
            <a:r>
              <a:rPr lang="en-US" sz="3200" dirty="0">
                <a:solidFill>
                  <a:srgbClr val="000090"/>
                </a:solidFill>
                <a:latin typeface="Courier" charset="0"/>
                <a:ea typeface="ＭＳ Ｐゴシック" charset="0"/>
                <a:cs typeface="Courier" charset="0"/>
                <a:sym typeface="Courier" charset="0"/>
              </a:rPr>
              <a:t>]"</a:t>
            </a:r>
          </a:p>
          <a:p>
            <a:r>
              <a:rPr lang="en-US" sz="3200" dirty="0" err="1">
                <a:latin typeface="Courier" charset="0"/>
                <a:ea typeface="ＭＳ Ｐゴシック" charset="0"/>
                <a:cs typeface="Courier" charset="0"/>
                <a:sym typeface="Courier" charset="0"/>
              </a:rPr>
              <a:t>default_attributes</a:t>
            </a:r>
            <a:r>
              <a:rPr lang="en-US" sz="3200" dirty="0">
                <a:latin typeface="Courier" charset="0"/>
                <a:ea typeface="ＭＳ Ｐゴシック" charset="0"/>
                <a:cs typeface="Courier" charset="0"/>
                <a:sym typeface="Courier" charset="0"/>
              </a:rPr>
              <a:t>({</a:t>
            </a:r>
          </a:p>
          <a:p>
            <a:r>
              <a:rPr lang="en-US" sz="3200" dirty="0">
                <a:latin typeface="Courier" charset="0"/>
                <a:ea typeface="ＭＳ Ｐゴシック" charset="0"/>
                <a:cs typeface="Courier" charset="0"/>
                <a:sym typeface="Courier" charset="0"/>
              </a:rPr>
              <a:t> </a:t>
            </a:r>
            <a:r>
              <a:rPr lang="en-US" sz="3200" dirty="0">
                <a:solidFill>
                  <a:srgbClr val="000090"/>
                </a:solidFill>
                <a:latin typeface="Courier" charset="0"/>
                <a:ea typeface="ＭＳ Ｐゴシック" charset="0"/>
                <a:cs typeface="Courier" charset="0"/>
                <a:sym typeface="Courier" charset="0"/>
              </a:rPr>
              <a:t> "</a:t>
            </a:r>
            <a:r>
              <a:rPr lang="en-US" sz="3200" dirty="0" err="1">
                <a:solidFill>
                  <a:srgbClr val="000090"/>
                </a:solidFill>
                <a:latin typeface="Courier" charset="0"/>
                <a:ea typeface="ＭＳ Ｐゴシック" charset="0"/>
                <a:cs typeface="Courier" charset="0"/>
                <a:sym typeface="Courier" charset="0"/>
              </a:rPr>
              <a:t>myapache</a:t>
            </a:r>
            <a:r>
              <a:rPr lang="en-US" sz="3200" dirty="0">
                <a:solidFill>
                  <a:srgbClr val="000090"/>
                </a:solidFill>
                <a:latin typeface="Courier" charset="0"/>
                <a:ea typeface="ＭＳ Ｐゴシック" charset="0"/>
                <a:cs typeface="Courier" charset="0"/>
                <a:sym typeface="Courier" charset="0"/>
              </a:rPr>
              <a:t>" </a:t>
            </a:r>
            <a:r>
              <a:rPr lang="en-US" sz="3200" dirty="0">
                <a:solidFill>
                  <a:srgbClr val="666666"/>
                </a:solidFill>
                <a:latin typeface="Courier" charset="0"/>
                <a:ea typeface="ＭＳ Ｐゴシック" charset="0"/>
                <a:cs typeface="Courier" charset="0"/>
                <a:sym typeface="Courier" charset="0"/>
              </a:rPr>
              <a:t>=&gt; {</a:t>
            </a:r>
          </a:p>
          <a:p>
            <a:r>
              <a:rPr lang="en-US" sz="3200" dirty="0">
                <a:solidFill>
                  <a:srgbClr val="BA2121"/>
                </a:solidFill>
                <a:latin typeface="Courier" charset="0"/>
                <a:ea typeface="ＭＳ Ｐゴシック" charset="0"/>
                <a:cs typeface="Courier" charset="0"/>
                <a:sym typeface="Courier" charset="0"/>
              </a:rPr>
              <a:t>    </a:t>
            </a:r>
            <a:r>
              <a:rPr lang="en-US" sz="3200" dirty="0">
                <a:solidFill>
                  <a:srgbClr val="000090"/>
                </a:solidFill>
                <a:latin typeface="Courier" charset="0"/>
                <a:ea typeface="ＭＳ Ｐゴシック" charset="0"/>
                <a:cs typeface="Courier" charset="0"/>
                <a:sym typeface="Courier" charset="0"/>
              </a:rPr>
              <a:t>"</a:t>
            </a:r>
            <a:r>
              <a:rPr lang="pt-BR" sz="3200" dirty="0" err="1">
                <a:solidFill>
                  <a:srgbClr val="000090"/>
                </a:solidFill>
                <a:latin typeface="Courier" charset="0"/>
                <a:ea typeface="ＭＳ Ｐゴシック" charset="0"/>
                <a:cs typeface="Courier" charset="0"/>
              </a:rPr>
              <a:t>port</a:t>
            </a:r>
            <a:r>
              <a:rPr lang="en-US" sz="3200" dirty="0">
                <a:solidFill>
                  <a:srgbClr val="000090"/>
                </a:solidFill>
                <a:latin typeface="Courier" charset="0"/>
                <a:ea typeface="ＭＳ Ｐゴシック" charset="0"/>
                <a:cs typeface="Courier" charset="0"/>
                <a:sym typeface="Courier" charset="0"/>
              </a:rPr>
              <a:t>" </a:t>
            </a:r>
            <a:r>
              <a:rPr lang="en-US" sz="3200" dirty="0">
                <a:solidFill>
                  <a:srgbClr val="666666"/>
                </a:solidFill>
                <a:latin typeface="Courier" charset="0"/>
                <a:ea typeface="ＭＳ Ｐゴシック" charset="0"/>
                <a:cs typeface="Courier" charset="0"/>
                <a:sym typeface="Courier" charset="0"/>
              </a:rPr>
              <a:t>=&gt;</a:t>
            </a:r>
            <a:r>
              <a:rPr lang="en-US" sz="3200" dirty="0">
                <a:latin typeface="Courier" charset="0"/>
                <a:ea typeface="ＭＳ Ｐゴシック" charset="0"/>
                <a:cs typeface="Courier" charset="0"/>
                <a:sym typeface="Courier" charset="0"/>
              </a:rPr>
              <a:t> </a:t>
            </a:r>
            <a:r>
              <a:rPr lang="en-US" sz="3200" dirty="0">
                <a:solidFill>
                  <a:srgbClr val="000090"/>
                </a:solidFill>
                <a:latin typeface="Courier" charset="0"/>
                <a:ea typeface="ＭＳ Ｐゴシック" charset="0"/>
                <a:cs typeface="Courier" charset="0"/>
                <a:sym typeface="Courier" charset="0"/>
              </a:rPr>
              <a:t>"</a:t>
            </a:r>
            <a:r>
              <a:rPr lang="en-US" sz="3200" dirty="0">
                <a:solidFill>
                  <a:srgbClr val="000090"/>
                </a:solidFill>
                <a:latin typeface="Courier" charset="0"/>
                <a:ea typeface="ＭＳ Ｐゴシック" charset="0"/>
                <a:cs typeface="Courier" charset="0"/>
                <a:sym typeface="Courier" charset="0"/>
              </a:rPr>
              <a:t>8080"</a:t>
            </a:r>
            <a:endParaRPr lang="en-US" sz="3200" dirty="0">
              <a:solidFill>
                <a:srgbClr val="000090"/>
              </a:solidFill>
              <a:latin typeface="Courier" charset="0"/>
              <a:ea typeface="ＭＳ Ｐゴシック" charset="0"/>
              <a:cs typeface="Courier" charset="0"/>
              <a:sym typeface="Courier" charset="0"/>
            </a:endParaRPr>
          </a:p>
          <a:p>
            <a:r>
              <a:rPr lang="en-US" sz="3200" dirty="0">
                <a:latin typeface="Courier" charset="0"/>
                <a:ea typeface="ＭＳ Ｐゴシック" charset="0"/>
                <a:cs typeface="Courier" charset="0"/>
                <a:sym typeface="Courier" charset="0"/>
              </a:rPr>
              <a:t>   }</a:t>
            </a:r>
          </a:p>
          <a:p>
            <a:r>
              <a:rPr lang="en-US" sz="3200" dirty="0">
                <a:latin typeface="Courier" charset="0"/>
                <a:ea typeface="ＭＳ Ｐゴシック" charset="0"/>
                <a:cs typeface="Courier" charset="0"/>
                <a:sym typeface="Courier" charset="0"/>
              </a:rPr>
              <a:t>})</a:t>
            </a:r>
          </a:p>
          <a:p>
            <a:endParaRPr lang="en-US" sz="3200" dirty="0">
              <a:latin typeface="Courier" charset="0"/>
              <a:ea typeface="ＭＳ Ｐゴシック" charset="0"/>
              <a:cs typeface="Courier" charset="0"/>
              <a:sym typeface="Courier" charset="0"/>
            </a:endParaRPr>
          </a:p>
        </p:txBody>
      </p:sp>
      <p:sp>
        <p:nvSpPr>
          <p:cNvPr id="941061" name="Rectangle 5"/>
          <p:cNvSpPr>
            <a:spLocks noGrp="1" noChangeArrowheads="1"/>
          </p:cNvSpPr>
          <p:nvPr>
            <p:ph type="title"/>
          </p:nvPr>
        </p:nvSpPr>
        <p:spPr>
          <a:ln/>
        </p:spPr>
        <p:txBody>
          <a:bodyPr>
            <a:noAutofit/>
          </a:bodyPr>
          <a:lstStyle/>
          <a:p>
            <a:r>
              <a:rPr lang="en-US" sz="3700" dirty="0">
                <a:sym typeface="Arial Bold" charset="0"/>
              </a:rPr>
              <a:t>Lab: Add the base role to the </a:t>
            </a:r>
            <a:r>
              <a:rPr lang="en-US" sz="3700" dirty="0">
                <a:sym typeface="Arial Bold" charset="0"/>
              </a:rPr>
              <a:t>webserver role's </a:t>
            </a:r>
            <a:r>
              <a:rPr lang="en-US" sz="3700" dirty="0">
                <a:sym typeface="Arial Bold" charset="0"/>
              </a:rPr>
              <a:t>run list</a:t>
            </a:r>
            <a:br>
              <a:rPr lang="en-US" sz="3700" dirty="0">
                <a:sym typeface="Arial Bold" charset="0"/>
              </a:rPr>
            </a:br>
            <a:endParaRPr lang="en-US" sz="3200" dirty="0"/>
          </a:p>
        </p:txBody>
      </p:sp>
      <p:sp>
        <p:nvSpPr>
          <p:cNvPr id="4" name="Content Placeholder 3"/>
          <p:cNvSpPr>
            <a:spLocks noGrp="1"/>
          </p:cNvSpPr>
          <p:nvPr>
            <p:ph sz="quarter" idx="11"/>
          </p:nvPr>
        </p:nvSpPr>
        <p:spPr/>
        <p:txBody>
          <a:bodyPr/>
          <a:lstStyle/>
          <a:p>
            <a:r>
              <a:rPr lang="en-US" dirty="0">
                <a:solidFill>
                  <a:srgbClr val="222320"/>
                </a:solidFill>
                <a:latin typeface="Arial" charset="0"/>
                <a:ea typeface="ＭＳ Ｐゴシック" charset="0"/>
                <a:cs typeface="Arial" charset="0"/>
                <a:sym typeface="Arial" charset="0"/>
              </a:rPr>
              <a:t>Put </a:t>
            </a:r>
            <a:r>
              <a:rPr lang="en-US" dirty="0">
                <a:solidFill>
                  <a:srgbClr val="222320"/>
                </a:solidFill>
                <a:latin typeface="Courier" charset="0"/>
                <a:ea typeface="ＭＳ Ｐゴシック" charset="0"/>
                <a:cs typeface="Courier" charset="0"/>
                <a:sym typeface="Courier" charset="0"/>
              </a:rPr>
              <a:t>role[base]</a:t>
            </a:r>
            <a:r>
              <a:rPr lang="en-US" dirty="0">
                <a:solidFill>
                  <a:srgbClr val="222320"/>
                </a:solidFill>
                <a:latin typeface="Arial" charset="0"/>
                <a:ea typeface="ＭＳ Ｐゴシック" charset="0"/>
                <a:cs typeface="Arial" charset="0"/>
                <a:sym typeface="Arial" charset="0"/>
              </a:rPr>
              <a:t> at the start of the </a:t>
            </a:r>
            <a:r>
              <a:rPr lang="en-US" dirty="0" err="1">
                <a:solidFill>
                  <a:srgbClr val="222320"/>
                </a:solidFill>
                <a:latin typeface="Courier" charset="0"/>
                <a:ea typeface="ＭＳ Ｐゴシック" charset="0"/>
                <a:cs typeface="Courier" charset="0"/>
                <a:sym typeface="Courier" charset="0"/>
              </a:rPr>
              <a:t>run_list</a:t>
            </a:r>
            <a:endParaRPr lang="en-US" dirty="0">
              <a:solidFill>
                <a:srgbClr val="222320"/>
              </a:solidFill>
              <a:latin typeface="Arial Bold" charset="0"/>
              <a:ea typeface="ＭＳ Ｐゴシック" charset="0"/>
              <a:cs typeface="Arial Bold" charset="0"/>
              <a:sym typeface="Arial Bold" charset="0"/>
            </a:endParaRPr>
          </a:p>
          <a:p>
            <a:endParaRPr lang="en-US" dirty="0"/>
          </a:p>
        </p:txBody>
      </p:sp>
      <p:sp>
        <p:nvSpPr>
          <p:cNvPr id="2" name="Text Placeholder 1"/>
          <p:cNvSpPr>
            <a:spLocks noGrp="1"/>
          </p:cNvSpPr>
          <p:nvPr>
            <p:ph type="body" sz="quarter" idx="13"/>
          </p:nvPr>
        </p:nvSpPr>
        <p:spPr/>
        <p:txBody>
          <a:bodyPr>
            <a:normAutofit fontScale="92500" lnSpcReduction="20000"/>
          </a:bodyPr>
          <a:lstStyle/>
          <a:p>
            <a:r>
              <a:rPr lang="en-US" dirty="0">
                <a:latin typeface="Courier" charset="0"/>
                <a:ea typeface="ＭＳ Ｐゴシック" charset="0"/>
                <a:cs typeface="Courier" charset="0"/>
                <a:sym typeface="Courier" charset="0"/>
              </a:rPr>
              <a:t>roles</a:t>
            </a:r>
            <a:r>
              <a:rPr lang="en-US" dirty="0" smtClean="0">
                <a:latin typeface="Courier" charset="0"/>
                <a:ea typeface="ＭＳ Ｐゴシック" charset="0"/>
                <a:cs typeface="Courier" charset="0"/>
                <a:sym typeface="Courier" charset="0"/>
              </a:rPr>
              <a:t>/</a:t>
            </a:r>
            <a:r>
              <a:rPr lang="en-US" dirty="0" err="1" smtClean="0">
                <a:latin typeface="Courier" charset="0"/>
                <a:ea typeface="ＭＳ Ｐゴシック" charset="0"/>
                <a:cs typeface="Courier" charset="0"/>
                <a:sym typeface="Courier" charset="0"/>
              </a:rPr>
              <a:t>webserver.rb</a:t>
            </a:r>
            <a:endParaRPr lang="en-US" dirty="0">
              <a:latin typeface="Courier" charset="0"/>
              <a:ea typeface="ＭＳ Ｐゴシック" charset="0"/>
              <a:cs typeface="Courier" charset="0"/>
              <a:sym typeface="Courier" charset="0"/>
            </a:endParaRPr>
          </a:p>
        </p:txBody>
      </p:sp>
      <p:sp>
        <p:nvSpPr>
          <p:cNvPr id="7" name="Rectangle 7"/>
          <p:cNvSpPr>
            <a:spLocks/>
          </p:cNvSpPr>
          <p:nvPr/>
        </p:nvSpPr>
        <p:spPr bwMode="auto">
          <a:xfrm rot="10800000" flipH="1">
            <a:off x="289665" y="2435049"/>
            <a:ext cx="15408228" cy="518227"/>
          </a:xfrm>
          <a:prstGeom prst="rect">
            <a:avLst/>
          </a:prstGeom>
          <a:noFill/>
          <a:ln w="25400" cap="flat">
            <a:solidFill>
              <a:srgbClr val="FD9A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329138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48</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49</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50</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a:t>
            </a:r>
            <a:r>
              <a:rPr lang="en-US" sz="3200" dirty="0"/>
              <a:t>note this is a simplified diagram, and the </a:t>
            </a:r>
            <a:r>
              <a:rPr lang="en-US" sz="3200" dirty="0"/>
              <a:t>precedence </a:t>
            </a:r>
            <a:r>
              <a:rPr lang="en-US" sz="3200" dirty="0"/>
              <a:t>shown can be </a:t>
            </a:r>
            <a:r>
              <a:rPr lang="en-US" sz="3200" dirty="0"/>
              <a:t>overridden</a:t>
            </a:r>
            <a:endParaRPr lang="en-US" sz="3200" dirty="0"/>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761965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52</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53</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54</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55</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56</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57</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58</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59</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t>
            </a:r>
            <a:r>
              <a:rPr lang="en-US" dirty="0" smtClean="0"/>
              <a:t>chef</a:t>
            </a:r>
            <a:r>
              <a:rPr lang="en-US" dirty="0" smtClean="0"/>
              <a:t>-client cookbook</a:t>
            </a:r>
            <a:endParaRPr lang="en-US" dirty="0"/>
          </a:p>
        </p:txBody>
      </p:sp>
      <p:sp>
        <p:nvSpPr>
          <p:cNvPr id="4" name="Content Placeholder 3"/>
          <p:cNvSpPr>
            <a:spLocks noGrp="1"/>
          </p:cNvSpPr>
          <p:nvPr>
            <p:ph type="subTitle" idx="1"/>
          </p:nvPr>
        </p:nvSpPr>
        <p:spPr/>
        <p:txBody>
          <a:bodyPr>
            <a:normAutofit/>
          </a:bodyPr>
          <a:lstStyle/>
          <a:p>
            <a:r>
              <a:rPr lang="en-US" dirty="0"/>
              <a:t>The Chef-client cookbook allows you to manage and configure chef-client as a service on </a:t>
            </a:r>
            <a:r>
              <a:rPr lang="en-US" dirty="0" err="1"/>
              <a:t>linux</a:t>
            </a:r>
            <a:r>
              <a:rPr lang="en-US" dirty="0"/>
              <a:t> based nodes, or as a Task on Windows nodes</a:t>
            </a:r>
            <a:r>
              <a:rPr lang="en-US" dirty="0" smtClean="0"/>
              <a:t>.</a:t>
            </a:r>
            <a:endParaRPr lang="en-US" dirty="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60</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61</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2D3AC244-EF0F-45B5-99B7-04DF836D954E}" type="slidenum">
              <a:rPr lang="en-US" smtClean="0"/>
              <a:t>62</a:t>
            </a:fld>
            <a:endParaRPr lang="en-US" dirty="0"/>
          </a:p>
        </p:txBody>
      </p:sp>
    </p:spTree>
    <p:extLst>
      <p:ext uri="{BB962C8B-B14F-4D97-AF65-F5344CB8AC3E}">
        <p14:creationId xmlns:p14="http://schemas.microsoft.com/office/powerpoint/2010/main" val="186766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64</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65</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67</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69</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a:t>
            </a:r>
            <a:r>
              <a:rPr lang="en-US" dirty="0" smtClean="0"/>
              <a:t>chef</a:t>
            </a:r>
            <a:r>
              <a:rPr lang="en-US" dirty="0" smtClean="0"/>
              <a:t>-client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chef-client as a service</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every 5 minutes</a:t>
            </a:r>
            <a:endParaRPr lang="en-US" dirty="0"/>
          </a:p>
        </p:txBody>
      </p:sp>
    </p:spTree>
    <p:extLst>
      <p:ext uri="{BB962C8B-B14F-4D97-AF65-F5344CB8AC3E}">
        <p14:creationId xmlns:p14="http://schemas.microsoft.com/office/powerpoint/2010/main" val="2180936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70</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71</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72</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73</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74</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76</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77</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78</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79</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sz="quarter" idx="11"/>
          </p:nvPr>
        </p:nvSpPr>
        <p:spPr/>
        <p:txBody>
          <a:bodyPr>
            <a:normAutofit fontScale="55000" lnSpcReduction="20000"/>
          </a:bodyPr>
          <a:lstStyle/>
          <a:p>
            <a:r>
              <a:rPr lang="en-US" dirty="0" smtClean="0"/>
              <a:t>chef:</a:t>
            </a:r>
          </a:p>
          <a:p>
            <a:r>
              <a:rPr lang="en-US" dirty="0" smtClean="0"/>
              <a:t>  cookbook:             </a:t>
            </a:r>
            <a:r>
              <a:rPr lang="en-US" dirty="0" smtClean="0">
                <a:hlinkClick r:id="rId3"/>
              </a:rPr>
              <a:t>http://cookbooks.opscode.com/api/v1/cookbooks/chef</a:t>
            </a:r>
            <a:endParaRPr lang="en-US" dirty="0" smtClean="0"/>
          </a:p>
          <a:p>
            <a:r>
              <a:rPr lang="en-US" dirty="0" smtClean="0"/>
              <a:t>  </a:t>
            </a:r>
            <a:r>
              <a:rPr lang="en-US" dirty="0" err="1" smtClean="0"/>
              <a:t>cookbook_description</a:t>
            </a:r>
            <a:r>
              <a:rPr lang="en-US" dirty="0" smtClean="0"/>
              <a:t>: Installs and configures Chef for chef-client and chef-server</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a:t>
            </a:r>
          </a:p>
          <a:p>
            <a:r>
              <a:rPr lang="en-US" dirty="0" smtClean="0"/>
              <a:t>chef-client:</a:t>
            </a:r>
          </a:p>
          <a:p>
            <a:r>
              <a:rPr lang="en-US" dirty="0" smtClean="0"/>
              <a:t>  cookbook:             </a:t>
            </a:r>
            <a:r>
              <a:rPr lang="en-US" dirty="0" smtClean="0">
                <a:hlinkClick r:id="rId4"/>
              </a:rPr>
              <a:t>http://cookbooks.opscode.com/api/v1/cookbooks/chef-client</a:t>
            </a:r>
            <a:endParaRPr lang="en-US" dirty="0" smtClean="0"/>
          </a:p>
          <a:p>
            <a:r>
              <a:rPr lang="en-US" dirty="0" smtClean="0"/>
              <a:t>  </a:t>
            </a:r>
            <a:r>
              <a:rPr lang="en-US" dirty="0" err="1" smtClean="0"/>
              <a:t>cookbook_description</a:t>
            </a:r>
            <a:r>
              <a:rPr lang="en-US" dirty="0" smtClean="0"/>
              <a:t>: Manages </a:t>
            </a:r>
            <a:r>
              <a:rPr lang="en-US" dirty="0" err="1" smtClean="0"/>
              <a:t>client.rb</a:t>
            </a:r>
            <a:r>
              <a:rPr lang="en-US" dirty="0" smtClean="0"/>
              <a:t> configuration and chef-client service</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chef-client</a:t>
            </a:r>
          </a:p>
          <a:p>
            <a:r>
              <a:rPr lang="en-US" dirty="0" smtClean="0"/>
              <a:t>chef-client-</a:t>
            </a:r>
            <a:r>
              <a:rPr lang="en-US" dirty="0" err="1" smtClean="0"/>
              <a:t>cron</a:t>
            </a:r>
            <a:r>
              <a:rPr lang="en-US" dirty="0" smtClean="0"/>
              <a:t>:</a:t>
            </a:r>
          </a:p>
          <a:p>
            <a:r>
              <a:rPr lang="en-US" dirty="0" smtClean="0"/>
              <a:t>  cookbook:             </a:t>
            </a:r>
            <a:r>
              <a:rPr lang="en-US" dirty="0" smtClean="0">
                <a:hlinkClick r:id="rId5"/>
              </a:rPr>
              <a:t>http://cookbooks.opscode.com/api/v1/cookbooks/chef-client-cron</a:t>
            </a:r>
            <a:endParaRPr lang="en-US" dirty="0" smtClean="0"/>
          </a:p>
          <a:p>
            <a:r>
              <a:rPr lang="en-US" dirty="0" smtClean="0"/>
              <a:t>  </a:t>
            </a:r>
            <a:r>
              <a:rPr lang="en-US" dirty="0" err="1" smtClean="0"/>
              <a:t>cookbook_description</a:t>
            </a:r>
            <a:r>
              <a:rPr lang="en-US" dirty="0" smtClean="0"/>
              <a:t>: Manages aspects of only chef-client</a:t>
            </a:r>
          </a:p>
          <a:p>
            <a:r>
              <a:rPr lang="en-US" dirty="0" smtClean="0"/>
              <a:t>  </a:t>
            </a:r>
            <a:r>
              <a:rPr lang="en-US" dirty="0" err="1" smtClean="0"/>
              <a:t>cookbook_maintainer</a:t>
            </a:r>
            <a:r>
              <a:rPr lang="en-US" dirty="0" smtClean="0"/>
              <a:t>:  </a:t>
            </a:r>
            <a:r>
              <a:rPr lang="en-US" dirty="0" err="1" smtClean="0"/>
              <a:t>bryanwb</a:t>
            </a:r>
            <a:endParaRPr lang="en-US" dirty="0" smtClean="0"/>
          </a:p>
          <a:p>
            <a:r>
              <a:rPr lang="en-US" dirty="0" smtClean="0"/>
              <a:t>  </a:t>
            </a:r>
            <a:r>
              <a:rPr lang="en-US" dirty="0" err="1" smtClean="0"/>
              <a:t>cookbook_name</a:t>
            </a:r>
            <a:r>
              <a:rPr lang="en-US" dirty="0" smtClean="0"/>
              <a:t>:        chef-client-</a:t>
            </a:r>
            <a:r>
              <a:rPr lang="en-US" dirty="0" err="1" smtClean="0"/>
              <a:t>cron</a:t>
            </a:r>
            <a:endParaRPr lang="en-US" dirty="0" smtClean="0"/>
          </a:p>
          <a:p>
            <a:r>
              <a:rPr lang="en-US" dirty="0" smtClean="0"/>
              <a:t>chef-</a:t>
            </a:r>
            <a:r>
              <a:rPr lang="en-US" dirty="0" err="1" smtClean="0"/>
              <a:t>client_syslog</a:t>
            </a:r>
            <a:r>
              <a:rPr lang="en-US" dirty="0" smtClean="0"/>
              <a:t>:</a:t>
            </a:r>
          </a:p>
          <a:p>
            <a:r>
              <a:rPr lang="en-US" dirty="0" smtClean="0"/>
              <a:t>  cookbook:             </a:t>
            </a:r>
            <a:r>
              <a:rPr lang="en-US" dirty="0" smtClean="0">
                <a:hlinkClick r:id="rId6"/>
              </a:rPr>
              <a:t>http://cookbooks.opscode.com/api/v1/cookbooks/chef-client_syslog</a:t>
            </a:r>
            <a:endParaRPr lang="en-US" dirty="0" smtClean="0"/>
          </a:p>
          <a:p>
            <a:r>
              <a:rPr lang="en-US" dirty="0" smtClean="0"/>
              <a:t>  </a:t>
            </a:r>
            <a:r>
              <a:rPr lang="en-US" dirty="0" err="1" smtClean="0"/>
              <a:t>cookbook_description</a:t>
            </a:r>
            <a:r>
              <a:rPr lang="en-US" dirty="0" smtClean="0"/>
              <a:t>: chef-client </a:t>
            </a:r>
            <a:r>
              <a:rPr lang="en-US" dirty="0" err="1" smtClean="0"/>
              <a:t>logg</a:t>
            </a:r>
            <a:r>
              <a:rPr lang="en-US" dirty="0" smtClean="0"/>
              <a:t> to syslog</a:t>
            </a:r>
          </a:p>
          <a:p>
            <a:r>
              <a:rPr lang="en-US" dirty="0" smtClean="0"/>
              <a:t>  </a:t>
            </a:r>
            <a:r>
              <a:rPr lang="en-US" dirty="0" err="1" smtClean="0"/>
              <a:t>cookbook_maintainer</a:t>
            </a:r>
            <a:r>
              <a:rPr lang="en-US" dirty="0" smtClean="0"/>
              <a:t>:  </a:t>
            </a:r>
            <a:r>
              <a:rPr lang="en-US" dirty="0" err="1" smtClean="0"/>
              <a:t>sawanoboly</a:t>
            </a:r>
            <a:endParaRPr lang="en-US" dirty="0" smtClean="0"/>
          </a:p>
          <a:p>
            <a:r>
              <a:rPr lang="en-US" dirty="0" smtClean="0"/>
              <a:t>  </a:t>
            </a:r>
            <a:r>
              <a:rPr lang="en-US" dirty="0" err="1" smtClean="0"/>
              <a:t>cookbook_name</a:t>
            </a:r>
            <a:r>
              <a:rPr lang="en-US" dirty="0" smtClean="0"/>
              <a:t>:        chef-</a:t>
            </a:r>
            <a:r>
              <a:rPr lang="en-US" dirty="0" err="1" smtClean="0"/>
              <a:t>client_syslog</a:t>
            </a:r>
            <a:endParaRPr lang="en-US" dirty="0"/>
          </a:p>
        </p:txBody>
      </p:sp>
      <p:sp>
        <p:nvSpPr>
          <p:cNvPr id="1039362" name="Rectangle 2"/>
          <p:cNvSpPr>
            <a:spLocks noGrp="1" noChangeArrowheads="1"/>
          </p:cNvSpPr>
          <p:nvPr>
            <p:ph type="title"/>
          </p:nvPr>
        </p:nvSpPr>
        <p:spPr/>
        <p:txBody>
          <a:bodyPr/>
          <a:lstStyle/>
          <a:p>
            <a:r>
              <a:rPr lang="en-US" dirty="0" smtClean="0"/>
              <a:t>GE: Use </a:t>
            </a:r>
            <a:r>
              <a:rPr lang="en-US" dirty="0" smtClean="0"/>
              <a:t>knife to search the Chef Supermarket</a:t>
            </a:r>
            <a:endParaRPr lang="en-US" dirty="0"/>
          </a:p>
        </p:txBody>
      </p:sp>
      <p:sp>
        <p:nvSpPr>
          <p:cNvPr id="2" name="Content Placeholder 1"/>
          <p:cNvSpPr>
            <a:spLocks noGrp="1"/>
          </p:cNvSpPr>
          <p:nvPr>
            <p:ph sz="quarter" idx="12"/>
          </p:nvPr>
        </p:nvSpPr>
        <p:spPr/>
        <p:txBody>
          <a:bodyPr/>
          <a:lstStyle/>
          <a:p>
            <a:r>
              <a:rPr lang="en-US" dirty="0" smtClean="0">
                <a:sym typeface="Courier" charset="0"/>
              </a:rPr>
              <a:t>$ knife cookbook site search chef-client</a:t>
            </a:r>
            <a:endParaRPr lang="en-US" dirty="0">
              <a:sym typeface="Courier" charset="0"/>
            </a:endParaRPr>
          </a:p>
        </p:txBody>
      </p:sp>
    </p:spTree>
    <p:extLst>
      <p:ext uri="{BB962C8B-B14F-4D97-AF65-F5344CB8AC3E}">
        <p14:creationId xmlns:p14="http://schemas.microsoft.com/office/powerpoint/2010/main" val="2114135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80</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81</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82</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83</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00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84</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85</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86</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87</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88</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89</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1" name="Rectangle 3"/>
          <p:cNvSpPr>
            <a:spLocks noGrp="1" noChangeArrowheads="1"/>
          </p:cNvSpPr>
          <p:nvPr>
            <p:ph sz="quarter" idx="11"/>
          </p:nvPr>
        </p:nvSpPr>
        <p:spPr/>
        <p:txBody>
          <a:bodyPr>
            <a:normAutofit fontScale="92500" lnSpcReduction="20000"/>
          </a:bodyPr>
          <a:lstStyle/>
          <a:p>
            <a:r>
              <a:rPr lang="en-US" smtClean="0"/>
              <a:t>average_rating: 4.85714</a:t>
            </a:r>
          </a:p>
          <a:p>
            <a:r>
              <a:rPr lang="en-US" smtClean="0"/>
              <a:t>category:       Utilities</a:t>
            </a:r>
          </a:p>
          <a:p>
            <a:r>
              <a:rPr lang="en-US" smtClean="0"/>
              <a:t>created_at:     2010-12-16T23:00:45Z</a:t>
            </a:r>
          </a:p>
          <a:p>
            <a:r>
              <a:rPr lang="en-US" smtClean="0"/>
              <a:t>description:    Manages client.rb configuration and chef-client service</a:t>
            </a:r>
          </a:p>
          <a:p>
            <a:r>
              <a:rPr lang="en-US" smtClean="0"/>
              <a:t>external_url:   github.com/opscode-cookbooks/chef-client</a:t>
            </a:r>
          </a:p>
          <a:p>
            <a:r>
              <a:rPr lang="en-US" smtClean="0"/>
              <a:t>latest_version: </a:t>
            </a:r>
            <a:r>
              <a:rPr lang="en-US" smtClean="0">
                <a:hlinkClick r:id="rId2"/>
              </a:rPr>
              <a:t>http://cookbooks.opscode.com/api/v1/cookbooks/chef-client/versions/3_2_0</a:t>
            </a:r>
            <a:endParaRPr lang="en-US" smtClean="0"/>
          </a:p>
          <a:p>
            <a:r>
              <a:rPr lang="en-US" smtClean="0"/>
              <a:t>maintainer:     opscode</a:t>
            </a:r>
          </a:p>
          <a:p>
            <a:r>
              <a:rPr lang="en-US" smtClean="0"/>
              <a:t>name:           chef-client</a:t>
            </a:r>
          </a:p>
          <a:p>
            <a:r>
              <a:rPr lang="en-US" smtClean="0"/>
              <a:t>updated_at:     2013-12-19T19:02:44Z</a:t>
            </a:r>
          </a:p>
          <a:p>
            <a:r>
              <a:rPr lang="en-US" smtClean="0"/>
              <a:t>versions:</a:t>
            </a:r>
          </a:p>
          <a:p>
            <a:r>
              <a:rPr lang="en-US" smtClean="0"/>
              <a:t>  </a:t>
            </a:r>
            <a:r>
              <a:rPr lang="en-US" smtClean="0">
                <a:hlinkClick r:id="rId2"/>
              </a:rPr>
              <a:t>http://cookbooks.opscode.com/api/v1/cookbooks/chef-client/versions/3_2_0</a:t>
            </a:r>
            <a:endParaRPr lang="en-US" smtClean="0"/>
          </a:p>
          <a:p>
            <a:r>
              <a:rPr lang="en-US" smtClean="0"/>
              <a:t>  </a:t>
            </a:r>
            <a:r>
              <a:rPr lang="en-US" smtClean="0">
                <a:hlinkClick r:id="rId3"/>
              </a:rPr>
              <a:t>http://cookbooks.opscode.com/api/v1/cookbooks/chef-client/versions/3_1_2</a:t>
            </a:r>
            <a:endParaRPr lang="en-US" smtClean="0"/>
          </a:p>
          <a:p>
            <a:r>
              <a:rPr lang="en-US" smtClean="0"/>
              <a:t>  </a:t>
            </a:r>
            <a:r>
              <a:rPr lang="en-US" smtClean="0">
                <a:hlinkClick r:id="rId4"/>
              </a:rPr>
              <a:t>http://cookbooks.opscode.com/api/v1/cookbooks/chef-client/versions/3_1_0</a:t>
            </a:r>
            <a:endParaRPr lang="en-US" dirty="0"/>
          </a:p>
        </p:txBody>
      </p:sp>
      <p:sp>
        <p:nvSpPr>
          <p:cNvPr id="1041410" name="Rectangle 2"/>
          <p:cNvSpPr>
            <a:spLocks noGrp="1" noChangeArrowheads="1"/>
          </p:cNvSpPr>
          <p:nvPr>
            <p:ph type="title"/>
          </p:nvPr>
        </p:nvSpPr>
        <p:spPr/>
        <p:txBody>
          <a:bodyPr>
            <a:normAutofit/>
          </a:bodyPr>
          <a:lstStyle/>
          <a:p>
            <a:r>
              <a:rPr lang="en-US" sz="4300" dirty="0"/>
              <a:t>Use knife to show the chef-client cookbook in Supermarket</a:t>
            </a:r>
            <a:endParaRPr lang="en-US" sz="4300" dirty="0"/>
          </a:p>
        </p:txBody>
      </p:sp>
      <p:sp>
        <p:nvSpPr>
          <p:cNvPr id="2" name="Content Placeholder 1"/>
          <p:cNvSpPr>
            <a:spLocks noGrp="1"/>
          </p:cNvSpPr>
          <p:nvPr>
            <p:ph sz="quarter" idx="12"/>
          </p:nvPr>
        </p:nvSpPr>
        <p:spPr/>
        <p:txBody>
          <a:bodyPr/>
          <a:lstStyle/>
          <a:p>
            <a:r>
              <a:rPr lang="en-US" dirty="0" smtClean="0">
                <a:sym typeface="Courier" charset="0"/>
              </a:rPr>
              <a:t>$ knife cookbook site show chef-client</a:t>
            </a:r>
            <a:endParaRPr lang="en-US" dirty="0">
              <a:sym typeface="Courier" charset="0"/>
            </a:endParaRPr>
          </a:p>
        </p:txBody>
      </p:sp>
    </p:spTree>
    <p:extLst>
      <p:ext uri="{BB962C8B-B14F-4D97-AF65-F5344CB8AC3E}">
        <p14:creationId xmlns:p14="http://schemas.microsoft.com/office/powerpoint/2010/main" val="3835303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90</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91</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92</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93</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94</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95</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96</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97</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98</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99</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16413</TotalTime>
  <Words>10187</Words>
  <Application>Microsoft Macintosh PowerPoint</Application>
  <PresentationFormat>Custom</PresentationFormat>
  <Paragraphs>1070</Paragraphs>
  <Slides>107</Slides>
  <Notes>61</Notes>
  <HiddenSlides>3</HiddenSlides>
  <MMClips>0</MMClips>
  <ScaleCrop>false</ScaleCrop>
  <HeadingPairs>
    <vt:vector size="4" baseType="variant">
      <vt:variant>
        <vt:lpstr>Theme</vt:lpstr>
      </vt:variant>
      <vt:variant>
        <vt:i4>2</vt:i4>
      </vt:variant>
      <vt:variant>
        <vt:lpstr>Slide Titles</vt:lpstr>
      </vt:variant>
      <vt:variant>
        <vt:i4>107</vt:i4>
      </vt:variant>
    </vt:vector>
  </HeadingPairs>
  <TitlesOfParts>
    <vt:vector size="109" baseType="lpstr">
      <vt:lpstr>ChefDk3.2Template</vt:lpstr>
      <vt:lpstr>1_ChefDk3.2Template</vt:lpstr>
      <vt:lpstr>Community Cookbooks</vt:lpstr>
      <vt:lpstr>Lesson Objectives</vt:lpstr>
      <vt:lpstr>Community Cookbooks</vt:lpstr>
      <vt:lpstr>Log into Supermarket</vt:lpstr>
      <vt:lpstr>Community Cookbooks</vt:lpstr>
      <vt:lpstr>Introducing chef-client cookbook</vt:lpstr>
      <vt:lpstr>Introducing chef-client cookbook</vt:lpstr>
      <vt:lpstr>GE: Use knife to search the Chef Supermarket</vt:lpstr>
      <vt:lpstr>Use knife to show the chef-client cookbook in Supermarket</vt:lpstr>
      <vt:lpstr>Download the chef-client cookbook</vt:lpstr>
      <vt:lpstr>Extract chef-client cookbook tarball</vt:lpstr>
      <vt:lpstr>Examining the chef-client cookbook</vt:lpstr>
      <vt:lpstr>View the chef-client::default recipe</vt:lpstr>
      <vt:lpstr>Best Practice: Sane defaults do "pretty much" what you expect</vt:lpstr>
      <vt:lpstr>View the chef-client::service recipe</vt:lpstr>
      <vt:lpstr>Issue!</vt:lpstr>
      <vt:lpstr>Download &amp; unpack chef-client cookbook</vt:lpstr>
      <vt:lpstr>Navigate to chef-client cookbook</vt:lpstr>
      <vt:lpstr>GE: Lets view the dependencies</vt:lpstr>
      <vt:lpstr>Install the Dependencies</vt:lpstr>
      <vt:lpstr>Install the Dependencies</vt:lpstr>
      <vt:lpstr>Whats in the Berksfile.lock?</vt:lpstr>
      <vt:lpstr>Whats in the Berksfile.lock?</vt:lpstr>
      <vt:lpstr>View the Berkshelf in your home directory </vt:lpstr>
      <vt:lpstr>Upload cookbooks to Chef Server</vt:lpstr>
      <vt:lpstr>Upload cookbooks to Chef Server</vt:lpstr>
      <vt:lpstr>View cookbooks on Chef Server</vt:lpstr>
      <vt:lpstr>Introducing chef-client cookbook</vt:lpstr>
      <vt:lpstr>Introducing Wrapper Cookbooks</vt:lpstr>
      <vt:lpstr>Best Practice</vt:lpstr>
      <vt:lpstr>PowerPoint Presentation</vt:lpstr>
      <vt:lpstr>PowerPoint Presentation</vt:lpstr>
      <vt:lpstr>PowerPoint Presentation</vt:lpstr>
      <vt:lpstr>PowerPoint Presentation</vt:lpstr>
      <vt:lpstr>Add chef-client recipes to run list</vt:lpstr>
      <vt:lpstr>Re-run the Chef Client</vt:lpstr>
      <vt:lpstr>Verify chef-client is running</vt:lpstr>
      <vt:lpstr>Verify validation.pem is gone</vt:lpstr>
      <vt:lpstr>Convergent infrastructure</vt:lpstr>
      <vt:lpstr>Using Community Cookbooks</vt:lpstr>
      <vt:lpstr>Review Questions </vt:lpstr>
      <vt:lpstr>PowerPoint Presentation</vt:lpstr>
      <vt:lpstr>PowerPoint Presentation</vt:lpstr>
      <vt:lpstr>Best Practice: Have "base" roles</vt:lpstr>
      <vt:lpstr>Create the base role</vt:lpstr>
      <vt:lpstr>Create the role</vt:lpstr>
      <vt:lpstr>Lab: Add the base role to the webserver role's run list </vt:lpstr>
      <vt:lpstr>PowerPoint Presentation</vt:lpstr>
      <vt:lpstr>PowerPoint Presentation</vt:lpstr>
      <vt:lpstr>PowerPoint Presentation</vt:lpstr>
      <vt:lpstr>Default Attribute Precedence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2140</cp:revision>
  <cp:lastPrinted>2015-02-07T23:49:10Z</cp:lastPrinted>
  <dcterms:created xsi:type="dcterms:W3CDTF">2012-09-13T17:36:07Z</dcterms:created>
  <dcterms:modified xsi:type="dcterms:W3CDTF">2015-10-29T20:00:58Z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